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7" r:id="rId8"/>
    <p:sldId id="281" r:id="rId9"/>
    <p:sldId id="282" r:id="rId10"/>
    <p:sldId id="272" r:id="rId11"/>
    <p:sldId id="283" r:id="rId12"/>
    <p:sldId id="278" r:id="rId13"/>
    <p:sldId id="279" r:id="rId14"/>
    <p:sldId id="280" r:id="rId15"/>
    <p:sldId id="268" r:id="rId16"/>
  </p:sldIdLst>
  <p:sldSz cx="10693400" cy="7561263"/>
  <p:notesSz cx="6858000" cy="9144000"/>
  <p:custDataLst>
    <p:tags r:id="rId17"/>
  </p:custDataLst>
  <p:defaultTextStyle>
    <a:defPPr>
      <a:defRPr lang="ru-RU"/>
    </a:defPPr>
    <a:lvl1pPr marL="0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068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136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204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273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339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408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7477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8543" algn="l" defTabSz="10421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4660"/>
  </p:normalViewPr>
  <p:slideViewPr>
    <p:cSldViewPr>
      <p:cViewPr>
        <p:scale>
          <a:sx n="70" d="100"/>
          <a:sy n="70" d="100"/>
        </p:scale>
        <p:origin x="-1411" y="-187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8C3F-BA0E-4ECD-B6A4-0EBACFCDCD83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B540-822F-47C1-808E-FECD2B54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8C3F-BA0E-4ECD-B6A4-0EBACFCDCD83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B540-822F-47C1-808E-FECD2B54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8C3F-BA0E-4ECD-B6A4-0EBACFCDCD83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B540-822F-47C1-808E-FECD2B54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8C3F-BA0E-4ECD-B6A4-0EBACFCDCD83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B540-822F-47C1-808E-FECD2B54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8C3F-BA0E-4ECD-B6A4-0EBACFCDCD83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B540-822F-47C1-808E-FECD2B54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8C3F-BA0E-4ECD-B6A4-0EBACFCDCD83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B540-822F-47C1-808E-FECD2B54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8C3F-BA0E-4ECD-B6A4-0EBACFCDCD83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B540-822F-47C1-808E-FECD2B54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8C3F-BA0E-4ECD-B6A4-0EBACFCDCD83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B540-822F-47C1-808E-FECD2B54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8C3F-BA0E-4ECD-B6A4-0EBACFCDCD83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B540-822F-47C1-808E-FECD2B54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8C3F-BA0E-4ECD-B6A4-0EBACFCDCD83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B540-822F-47C1-808E-FECD2B54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8C3F-BA0E-4ECD-B6A4-0EBACFCDCD83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B540-822F-47C1-808E-FECD2B54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8C3F-BA0E-4ECD-B6A4-0EBACFCDCD83}" type="datetimeFigureOut">
              <a:rPr lang="ru-RU" smtClean="0"/>
              <a:pPr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6B540-822F-47C1-808E-FECD2B54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orage.ufamama.ru/files/BlogPosts/5940/72e504c3-3d85-4c1d-9df7-57843ac4422b.jpg"/>
          <p:cNvPicPr>
            <a:picLocks noChangeAspect="1" noChangeArrowheads="1"/>
          </p:cNvPicPr>
          <p:nvPr/>
        </p:nvPicPr>
        <p:blipFill>
          <a:blip r:embed="rId2"/>
          <a:srcRect l="1570" r="1833"/>
          <a:stretch>
            <a:fillRect/>
          </a:stretch>
        </p:blipFill>
        <p:spPr bwMode="auto">
          <a:xfrm>
            <a:off x="0" y="0"/>
            <a:ext cx="10676691" cy="75612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TextBox 3"/>
          <p:cNvSpPr txBox="1"/>
          <p:nvPr/>
        </p:nvSpPr>
        <p:spPr>
          <a:xfrm>
            <a:off x="2417742" y="1065987"/>
            <a:ext cx="6683422" cy="2198205"/>
          </a:xfrm>
          <a:prstGeom prst="rect">
            <a:avLst/>
          </a:prstGeom>
          <a:noFill/>
        </p:spPr>
        <p:txBody>
          <a:bodyPr lIns="104233" tIns="52116" rIns="104233" bIns="52116">
            <a:spAutoFit/>
          </a:bodyPr>
          <a:lstStyle/>
          <a:p>
            <a:pPr algn="ctr">
              <a:defRPr/>
            </a:pPr>
            <a:r>
              <a:rPr lang="ru-RU" sz="6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такие микробы?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07721"/>
            <a:ext cx="106934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ookman Old Style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«Детский сад №116»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4286" y="6709589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Жукова Д.С.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03213"/>
            <a:ext cx="9623425" cy="1260475"/>
          </a:xfrm>
        </p:spPr>
        <p:txBody>
          <a:bodyPr/>
          <a:lstStyle/>
          <a:p>
            <a:r>
              <a:rPr lang="ru-RU" sz="2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защитить себя от микробов ?</a:t>
            </a:r>
            <a:endParaRPr lang="ru-RU" sz="27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www.likar.info/uploads/0e/95/1f/0e951f2d-0452-4fd8-b9c7-84f21be99e7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89774" y="1708929"/>
            <a:ext cx="3220743" cy="3225766"/>
          </a:xfrm>
          <a:prstGeom prst="rect">
            <a:avLst/>
          </a:prstGeom>
          <a:noFill/>
        </p:spPr>
      </p:pic>
      <p:pic>
        <p:nvPicPr>
          <p:cNvPr id="8" name="Picture 4" descr="https://ds04.infourok.ru/uploads/ex/0a18/0006ad4f-4a422625/img14.jpg"/>
          <p:cNvPicPr>
            <a:picLocks noChangeAspect="1" noChangeArrowheads="1"/>
          </p:cNvPicPr>
          <p:nvPr/>
        </p:nvPicPr>
        <p:blipFill>
          <a:blip r:embed="rId3"/>
          <a:srcRect l="6000" r="51000"/>
          <a:stretch>
            <a:fillRect/>
          </a:stretch>
        </p:blipFill>
        <p:spPr bwMode="auto">
          <a:xfrm>
            <a:off x="488916" y="1351739"/>
            <a:ext cx="2252678" cy="29468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7478" y="4566449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От простой воды и мыла у микробов тают силы.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8468" y="5209391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Чтоб других не заразить, </a:t>
            </a:r>
          </a:p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маски надо всем носить.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thumbs.dreamstime.com/b/%D0%BC%D0%B8-%D1%8B%D0%B9-%D1%83%D0%BC%D0%B0%D1%82%D1%8C-%D1%88%D0%B0%D1%80%D0%B6%D0%B0-%D0%B5%D0%B2%D1%83%D1%88%D0%BA%D0%B8-3461280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flipH="1">
            <a:off x="6275393" y="5076369"/>
            <a:ext cx="1428760" cy="1847534"/>
          </a:xfrm>
          <a:prstGeom prst="rect">
            <a:avLst/>
          </a:prstGeom>
          <a:noFill/>
        </p:spPr>
      </p:pic>
      <p:pic>
        <p:nvPicPr>
          <p:cNvPr id="28676" name="Picture 4" descr="http://kristallik.edushd.ru/images/1marta2016/12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60816" y="1351739"/>
            <a:ext cx="1956024" cy="197167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03626" y="3352003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Чтоб не попал микроб в глаза, 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Лицо не трогай никогда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s://hudogestvo.ru/upload/iblock/e6a/e6a19bea5d6770b2b6f5bc6cab04639e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632188" y="4137821"/>
            <a:ext cx="2547899" cy="180915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417874" y="6138085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Всем известно: от болезней свежий воздух нам полезен.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 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31792" y="5352267"/>
            <a:ext cx="1500198" cy="161731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g2.freepng.ru/20180630/fal/kisspng-libra-measuring-scales-weight-economy-horoscope-5b3707b7217ba6.105773691530333111137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17676" y="1780367"/>
            <a:ext cx="6122597" cy="46259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74800" y="6352399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Разных видов микробов тысячи, и все они нужны. Микробы бывают как вредные,  так и полезные. 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3494" y="5280829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вредные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3956" y="5352267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полезные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61080" y="3923507"/>
            <a:ext cx="215900" cy="503237"/>
            <a:chOff x="2653" y="935"/>
            <a:chExt cx="363" cy="998"/>
          </a:xfrm>
        </p:grpSpPr>
        <p:sp>
          <p:nvSpPr>
            <p:cNvPr id="126" name="AutoShape 5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Line 7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Line 8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Line 9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Line 10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6418270" y="3923507"/>
            <a:ext cx="215900" cy="503237"/>
            <a:chOff x="2653" y="935"/>
            <a:chExt cx="363" cy="998"/>
          </a:xfrm>
        </p:grpSpPr>
        <p:sp>
          <p:nvSpPr>
            <p:cNvPr id="133" name="AutoShape 5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Line 7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Line 8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Line 9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Line 10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6704022" y="3923507"/>
            <a:ext cx="215900" cy="503237"/>
            <a:chOff x="2653" y="935"/>
            <a:chExt cx="363" cy="998"/>
          </a:xfrm>
        </p:grpSpPr>
        <p:sp>
          <p:nvSpPr>
            <p:cNvPr id="140" name="AutoShape 5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Line 7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Line 8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Line 9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Line 10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7061212" y="3923507"/>
            <a:ext cx="215900" cy="503237"/>
            <a:chOff x="2653" y="935"/>
            <a:chExt cx="363" cy="998"/>
          </a:xfrm>
        </p:grpSpPr>
        <p:sp>
          <p:nvSpPr>
            <p:cNvPr id="147" name="AutoShape 5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Line 7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Line 8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Line 9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Line 10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6632584" y="4423573"/>
            <a:ext cx="215900" cy="503237"/>
            <a:chOff x="2653" y="935"/>
            <a:chExt cx="363" cy="998"/>
          </a:xfrm>
        </p:grpSpPr>
        <p:sp>
          <p:nvSpPr>
            <p:cNvPr id="154" name="AutoShape 5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Line 7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Line 8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Line 9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Line 10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4"/>
          <p:cNvGrpSpPr/>
          <p:nvPr/>
        </p:nvGrpSpPr>
        <p:grpSpPr>
          <a:xfrm>
            <a:off x="6346832" y="4423573"/>
            <a:ext cx="215900" cy="503237"/>
            <a:chOff x="2653" y="935"/>
            <a:chExt cx="363" cy="998"/>
          </a:xfrm>
        </p:grpSpPr>
        <p:sp>
          <p:nvSpPr>
            <p:cNvPr id="161" name="AutoShape 5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2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Line 7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Line 8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Line 9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Line 10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5775328" y="4423573"/>
            <a:ext cx="215900" cy="503237"/>
            <a:chOff x="2653" y="935"/>
            <a:chExt cx="363" cy="998"/>
          </a:xfrm>
        </p:grpSpPr>
        <p:sp>
          <p:nvSpPr>
            <p:cNvPr id="168" name="AutoShape 5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Line 7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Line 8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Line 9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Line 10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6061080" y="4423573"/>
            <a:ext cx="215900" cy="503237"/>
            <a:chOff x="2653" y="935"/>
            <a:chExt cx="363" cy="998"/>
          </a:xfrm>
        </p:grpSpPr>
        <p:sp>
          <p:nvSpPr>
            <p:cNvPr id="175" name="AutoShape 5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Line 7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Line 8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Line 9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Line 10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4"/>
          <p:cNvGrpSpPr/>
          <p:nvPr/>
        </p:nvGrpSpPr>
        <p:grpSpPr>
          <a:xfrm>
            <a:off x="6704022" y="3423441"/>
            <a:ext cx="215900" cy="503237"/>
            <a:chOff x="2653" y="935"/>
            <a:chExt cx="363" cy="998"/>
          </a:xfrm>
        </p:grpSpPr>
        <p:sp>
          <p:nvSpPr>
            <p:cNvPr id="189" name="AutoShape 5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0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Line 7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Line 8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Line 9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Line 10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4"/>
          <p:cNvGrpSpPr/>
          <p:nvPr/>
        </p:nvGrpSpPr>
        <p:grpSpPr>
          <a:xfrm>
            <a:off x="6346832" y="3423441"/>
            <a:ext cx="215900" cy="503237"/>
            <a:chOff x="2653" y="935"/>
            <a:chExt cx="363" cy="998"/>
          </a:xfrm>
        </p:grpSpPr>
        <p:sp>
          <p:nvSpPr>
            <p:cNvPr id="196" name="AutoShape 5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Line 8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Line 9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Line 10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4"/>
          <p:cNvGrpSpPr/>
          <p:nvPr/>
        </p:nvGrpSpPr>
        <p:grpSpPr>
          <a:xfrm>
            <a:off x="7204088" y="4423573"/>
            <a:ext cx="215900" cy="503237"/>
            <a:chOff x="2653" y="935"/>
            <a:chExt cx="363" cy="998"/>
          </a:xfrm>
        </p:grpSpPr>
        <p:sp>
          <p:nvSpPr>
            <p:cNvPr id="210" name="AutoShape 5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Line 7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Line 8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Line 9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Line 10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4"/>
          <p:cNvGrpSpPr/>
          <p:nvPr/>
        </p:nvGrpSpPr>
        <p:grpSpPr>
          <a:xfrm>
            <a:off x="6918336" y="4423573"/>
            <a:ext cx="215900" cy="503237"/>
            <a:chOff x="2653" y="935"/>
            <a:chExt cx="363" cy="998"/>
          </a:xfrm>
        </p:grpSpPr>
        <p:sp>
          <p:nvSpPr>
            <p:cNvPr id="217" name="AutoShape 5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Line 7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Line 8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Line 9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Line 10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4"/>
          <p:cNvGrpSpPr/>
          <p:nvPr/>
        </p:nvGrpSpPr>
        <p:grpSpPr>
          <a:xfrm>
            <a:off x="6561146" y="3066251"/>
            <a:ext cx="215900" cy="503237"/>
            <a:chOff x="2653" y="935"/>
            <a:chExt cx="363" cy="998"/>
          </a:xfrm>
        </p:grpSpPr>
        <p:sp>
          <p:nvSpPr>
            <p:cNvPr id="224" name="AutoShape 5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Line 7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Line 8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Line 9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Line 10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2" name="Group 40"/>
          <p:cNvGrpSpPr/>
          <p:nvPr/>
        </p:nvGrpSpPr>
        <p:grpSpPr>
          <a:xfrm>
            <a:off x="3203560" y="3209127"/>
            <a:ext cx="217487" cy="574674"/>
            <a:chOff x="1927" y="1752"/>
            <a:chExt cx="817" cy="1814"/>
          </a:xfrm>
          <a:solidFill>
            <a:schemeClr val="accent2"/>
          </a:solidFill>
        </p:grpSpPr>
        <p:sp>
          <p:nvSpPr>
            <p:cNvPr id="301" name="AutoShape 41"/>
            <p:cNvSpPr>
              <a:spLocks noChangeArrowheads="1"/>
            </p:cNvSpPr>
            <p:nvPr/>
          </p:nvSpPr>
          <p:spPr bwMode="auto">
            <a:xfrm>
              <a:off x="1927" y="1752"/>
              <a:ext cx="817" cy="660"/>
            </a:xfrm>
            <a:prstGeom prst="smileyFace">
              <a:avLst>
                <a:gd name="adj" fmla="val -4653"/>
              </a:avLst>
            </a:prstGeom>
            <a:grpFill/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02" name="Line 42"/>
            <p:cNvSpPr>
              <a:spLocks noChangeShapeType="1"/>
            </p:cNvSpPr>
            <p:nvPr/>
          </p:nvSpPr>
          <p:spPr bwMode="auto">
            <a:xfrm>
              <a:off x="2337" y="2412"/>
              <a:ext cx="6" cy="678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03" name="Line 43"/>
            <p:cNvSpPr>
              <a:spLocks noChangeShapeType="1"/>
            </p:cNvSpPr>
            <p:nvPr/>
          </p:nvSpPr>
          <p:spPr bwMode="auto">
            <a:xfrm flipH="1">
              <a:off x="2337" y="2495"/>
              <a:ext cx="407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04" name="Line 44"/>
            <p:cNvSpPr>
              <a:spLocks noChangeShapeType="1"/>
            </p:cNvSpPr>
            <p:nvPr/>
          </p:nvSpPr>
          <p:spPr bwMode="auto">
            <a:xfrm>
              <a:off x="1927" y="2495"/>
              <a:ext cx="419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05" name="Line 45"/>
            <p:cNvSpPr>
              <a:spLocks noChangeShapeType="1"/>
            </p:cNvSpPr>
            <p:nvPr/>
          </p:nvSpPr>
          <p:spPr bwMode="auto">
            <a:xfrm flipH="1">
              <a:off x="2132" y="2990"/>
              <a:ext cx="205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06" name="Line 46"/>
            <p:cNvSpPr>
              <a:spLocks noChangeShapeType="1"/>
            </p:cNvSpPr>
            <p:nvPr/>
          </p:nvSpPr>
          <p:spPr bwMode="auto">
            <a:xfrm>
              <a:off x="2337" y="2990"/>
              <a:ext cx="204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321" name="Заголовок 320"/>
          <p:cNvSpPr>
            <a:spLocks noGrp="1"/>
          </p:cNvSpPr>
          <p:nvPr>
            <p:ph type="title" idx="4294967295"/>
          </p:nvPr>
        </p:nvSpPr>
        <p:spPr>
          <a:xfrm>
            <a:off x="0" y="303213"/>
            <a:ext cx="9623425" cy="1260475"/>
          </a:xfrm>
        </p:spPr>
        <p:txBody>
          <a:bodyPr>
            <a:normAutofit/>
          </a:bodyPr>
          <a:lstStyle/>
          <a:p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Микробы: враги или друзья?</a:t>
            </a: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5" name="Group 40"/>
          <p:cNvGrpSpPr/>
          <p:nvPr/>
        </p:nvGrpSpPr>
        <p:grpSpPr>
          <a:xfrm>
            <a:off x="3632188" y="4352135"/>
            <a:ext cx="217487" cy="574674"/>
            <a:chOff x="1927" y="1752"/>
            <a:chExt cx="817" cy="1814"/>
          </a:xfrm>
          <a:solidFill>
            <a:schemeClr val="accent2"/>
          </a:solidFill>
        </p:grpSpPr>
        <p:sp>
          <p:nvSpPr>
            <p:cNvPr id="342" name="AutoShape 41"/>
            <p:cNvSpPr>
              <a:spLocks noChangeArrowheads="1"/>
            </p:cNvSpPr>
            <p:nvPr/>
          </p:nvSpPr>
          <p:spPr bwMode="auto">
            <a:xfrm>
              <a:off x="1927" y="1752"/>
              <a:ext cx="817" cy="660"/>
            </a:xfrm>
            <a:prstGeom prst="smileyFace">
              <a:avLst>
                <a:gd name="adj" fmla="val -4653"/>
              </a:avLst>
            </a:prstGeom>
            <a:grpFill/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50" name="Line 42"/>
            <p:cNvSpPr>
              <a:spLocks noChangeShapeType="1"/>
            </p:cNvSpPr>
            <p:nvPr/>
          </p:nvSpPr>
          <p:spPr bwMode="auto">
            <a:xfrm>
              <a:off x="2337" y="2412"/>
              <a:ext cx="6" cy="678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51" name="Line 43"/>
            <p:cNvSpPr>
              <a:spLocks noChangeShapeType="1"/>
            </p:cNvSpPr>
            <p:nvPr/>
          </p:nvSpPr>
          <p:spPr bwMode="auto">
            <a:xfrm flipH="1">
              <a:off x="2337" y="2495"/>
              <a:ext cx="407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52" name="Line 44"/>
            <p:cNvSpPr>
              <a:spLocks noChangeShapeType="1"/>
            </p:cNvSpPr>
            <p:nvPr/>
          </p:nvSpPr>
          <p:spPr bwMode="auto">
            <a:xfrm>
              <a:off x="1927" y="2495"/>
              <a:ext cx="419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53" name="Line 45"/>
            <p:cNvSpPr>
              <a:spLocks noChangeShapeType="1"/>
            </p:cNvSpPr>
            <p:nvPr/>
          </p:nvSpPr>
          <p:spPr bwMode="auto">
            <a:xfrm flipH="1">
              <a:off x="2132" y="2990"/>
              <a:ext cx="205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54" name="Line 46"/>
            <p:cNvSpPr>
              <a:spLocks noChangeShapeType="1"/>
            </p:cNvSpPr>
            <p:nvPr/>
          </p:nvSpPr>
          <p:spPr bwMode="auto">
            <a:xfrm>
              <a:off x="2337" y="2990"/>
              <a:ext cx="204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355" name="Group 40"/>
          <p:cNvGrpSpPr/>
          <p:nvPr/>
        </p:nvGrpSpPr>
        <p:grpSpPr>
          <a:xfrm>
            <a:off x="3346436" y="4352135"/>
            <a:ext cx="217487" cy="574674"/>
            <a:chOff x="1927" y="1752"/>
            <a:chExt cx="817" cy="1814"/>
          </a:xfrm>
          <a:solidFill>
            <a:schemeClr val="accent2"/>
          </a:solidFill>
        </p:grpSpPr>
        <p:sp>
          <p:nvSpPr>
            <p:cNvPr id="356" name="AutoShape 41"/>
            <p:cNvSpPr>
              <a:spLocks noChangeArrowheads="1"/>
            </p:cNvSpPr>
            <p:nvPr/>
          </p:nvSpPr>
          <p:spPr bwMode="auto">
            <a:xfrm>
              <a:off x="1927" y="1752"/>
              <a:ext cx="817" cy="660"/>
            </a:xfrm>
            <a:prstGeom prst="smileyFace">
              <a:avLst>
                <a:gd name="adj" fmla="val -4653"/>
              </a:avLst>
            </a:prstGeom>
            <a:grpFill/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57" name="Line 42"/>
            <p:cNvSpPr>
              <a:spLocks noChangeShapeType="1"/>
            </p:cNvSpPr>
            <p:nvPr/>
          </p:nvSpPr>
          <p:spPr bwMode="auto">
            <a:xfrm>
              <a:off x="2337" y="2412"/>
              <a:ext cx="6" cy="678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58" name="Line 43"/>
            <p:cNvSpPr>
              <a:spLocks noChangeShapeType="1"/>
            </p:cNvSpPr>
            <p:nvPr/>
          </p:nvSpPr>
          <p:spPr bwMode="auto">
            <a:xfrm flipH="1">
              <a:off x="2337" y="2495"/>
              <a:ext cx="407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59" name="Line 44"/>
            <p:cNvSpPr>
              <a:spLocks noChangeShapeType="1"/>
            </p:cNvSpPr>
            <p:nvPr/>
          </p:nvSpPr>
          <p:spPr bwMode="auto">
            <a:xfrm>
              <a:off x="1927" y="2495"/>
              <a:ext cx="419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60" name="Line 45"/>
            <p:cNvSpPr>
              <a:spLocks noChangeShapeType="1"/>
            </p:cNvSpPr>
            <p:nvPr/>
          </p:nvSpPr>
          <p:spPr bwMode="auto">
            <a:xfrm flipH="1">
              <a:off x="2132" y="2990"/>
              <a:ext cx="205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61" name="Line 46"/>
            <p:cNvSpPr>
              <a:spLocks noChangeShapeType="1"/>
            </p:cNvSpPr>
            <p:nvPr/>
          </p:nvSpPr>
          <p:spPr bwMode="auto">
            <a:xfrm>
              <a:off x="2337" y="2990"/>
              <a:ext cx="204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362" name="Group 40"/>
          <p:cNvGrpSpPr/>
          <p:nvPr/>
        </p:nvGrpSpPr>
        <p:grpSpPr>
          <a:xfrm>
            <a:off x="3060684" y="4352135"/>
            <a:ext cx="217487" cy="574674"/>
            <a:chOff x="1927" y="1752"/>
            <a:chExt cx="817" cy="1814"/>
          </a:xfrm>
          <a:solidFill>
            <a:schemeClr val="accent2"/>
          </a:solidFill>
        </p:grpSpPr>
        <p:sp>
          <p:nvSpPr>
            <p:cNvPr id="363" name="AutoShape 41"/>
            <p:cNvSpPr>
              <a:spLocks noChangeArrowheads="1"/>
            </p:cNvSpPr>
            <p:nvPr/>
          </p:nvSpPr>
          <p:spPr bwMode="auto">
            <a:xfrm>
              <a:off x="1927" y="1752"/>
              <a:ext cx="817" cy="660"/>
            </a:xfrm>
            <a:prstGeom prst="smileyFace">
              <a:avLst>
                <a:gd name="adj" fmla="val -4653"/>
              </a:avLst>
            </a:prstGeom>
            <a:grpFill/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64" name="Line 42"/>
            <p:cNvSpPr>
              <a:spLocks noChangeShapeType="1"/>
            </p:cNvSpPr>
            <p:nvPr/>
          </p:nvSpPr>
          <p:spPr bwMode="auto">
            <a:xfrm>
              <a:off x="2337" y="2412"/>
              <a:ext cx="6" cy="678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65" name="Line 43"/>
            <p:cNvSpPr>
              <a:spLocks noChangeShapeType="1"/>
            </p:cNvSpPr>
            <p:nvPr/>
          </p:nvSpPr>
          <p:spPr bwMode="auto">
            <a:xfrm flipH="1">
              <a:off x="2337" y="2495"/>
              <a:ext cx="407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66" name="Line 44"/>
            <p:cNvSpPr>
              <a:spLocks noChangeShapeType="1"/>
            </p:cNvSpPr>
            <p:nvPr/>
          </p:nvSpPr>
          <p:spPr bwMode="auto">
            <a:xfrm>
              <a:off x="1927" y="2495"/>
              <a:ext cx="419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67" name="Line 45"/>
            <p:cNvSpPr>
              <a:spLocks noChangeShapeType="1"/>
            </p:cNvSpPr>
            <p:nvPr/>
          </p:nvSpPr>
          <p:spPr bwMode="auto">
            <a:xfrm flipH="1">
              <a:off x="2132" y="2990"/>
              <a:ext cx="205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68" name="Line 46"/>
            <p:cNvSpPr>
              <a:spLocks noChangeShapeType="1"/>
            </p:cNvSpPr>
            <p:nvPr/>
          </p:nvSpPr>
          <p:spPr bwMode="auto">
            <a:xfrm>
              <a:off x="2337" y="2990"/>
              <a:ext cx="204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369" name="Group 40"/>
          <p:cNvGrpSpPr/>
          <p:nvPr/>
        </p:nvGrpSpPr>
        <p:grpSpPr>
          <a:xfrm>
            <a:off x="2774932" y="4352135"/>
            <a:ext cx="217487" cy="574674"/>
            <a:chOff x="1927" y="1752"/>
            <a:chExt cx="817" cy="1814"/>
          </a:xfrm>
          <a:solidFill>
            <a:schemeClr val="accent2"/>
          </a:solidFill>
        </p:grpSpPr>
        <p:sp>
          <p:nvSpPr>
            <p:cNvPr id="370" name="AutoShape 41"/>
            <p:cNvSpPr>
              <a:spLocks noChangeArrowheads="1"/>
            </p:cNvSpPr>
            <p:nvPr/>
          </p:nvSpPr>
          <p:spPr bwMode="auto">
            <a:xfrm>
              <a:off x="1927" y="1752"/>
              <a:ext cx="817" cy="660"/>
            </a:xfrm>
            <a:prstGeom prst="smileyFace">
              <a:avLst>
                <a:gd name="adj" fmla="val -4653"/>
              </a:avLst>
            </a:prstGeom>
            <a:grpFill/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71" name="Line 42"/>
            <p:cNvSpPr>
              <a:spLocks noChangeShapeType="1"/>
            </p:cNvSpPr>
            <p:nvPr/>
          </p:nvSpPr>
          <p:spPr bwMode="auto">
            <a:xfrm>
              <a:off x="2337" y="2412"/>
              <a:ext cx="6" cy="678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72" name="Line 43"/>
            <p:cNvSpPr>
              <a:spLocks noChangeShapeType="1"/>
            </p:cNvSpPr>
            <p:nvPr/>
          </p:nvSpPr>
          <p:spPr bwMode="auto">
            <a:xfrm flipH="1">
              <a:off x="2337" y="2495"/>
              <a:ext cx="407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73" name="Line 44"/>
            <p:cNvSpPr>
              <a:spLocks noChangeShapeType="1"/>
            </p:cNvSpPr>
            <p:nvPr/>
          </p:nvSpPr>
          <p:spPr bwMode="auto">
            <a:xfrm>
              <a:off x="1927" y="2495"/>
              <a:ext cx="419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74" name="Line 45"/>
            <p:cNvSpPr>
              <a:spLocks noChangeShapeType="1"/>
            </p:cNvSpPr>
            <p:nvPr/>
          </p:nvSpPr>
          <p:spPr bwMode="auto">
            <a:xfrm flipH="1">
              <a:off x="2132" y="2990"/>
              <a:ext cx="205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75" name="Line 46"/>
            <p:cNvSpPr>
              <a:spLocks noChangeShapeType="1"/>
            </p:cNvSpPr>
            <p:nvPr/>
          </p:nvSpPr>
          <p:spPr bwMode="auto">
            <a:xfrm>
              <a:off x="2337" y="2990"/>
              <a:ext cx="204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376" name="Group 40"/>
          <p:cNvGrpSpPr/>
          <p:nvPr/>
        </p:nvGrpSpPr>
        <p:grpSpPr>
          <a:xfrm>
            <a:off x="2489180" y="4352135"/>
            <a:ext cx="217487" cy="574674"/>
            <a:chOff x="1927" y="1752"/>
            <a:chExt cx="817" cy="1814"/>
          </a:xfrm>
          <a:solidFill>
            <a:schemeClr val="accent2"/>
          </a:solidFill>
        </p:grpSpPr>
        <p:sp>
          <p:nvSpPr>
            <p:cNvPr id="377" name="AutoShape 41"/>
            <p:cNvSpPr>
              <a:spLocks noChangeArrowheads="1"/>
            </p:cNvSpPr>
            <p:nvPr/>
          </p:nvSpPr>
          <p:spPr bwMode="auto">
            <a:xfrm>
              <a:off x="1927" y="1752"/>
              <a:ext cx="817" cy="660"/>
            </a:xfrm>
            <a:prstGeom prst="smileyFace">
              <a:avLst>
                <a:gd name="adj" fmla="val -4653"/>
              </a:avLst>
            </a:prstGeom>
            <a:grpFill/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78" name="Line 42"/>
            <p:cNvSpPr>
              <a:spLocks noChangeShapeType="1"/>
            </p:cNvSpPr>
            <p:nvPr/>
          </p:nvSpPr>
          <p:spPr bwMode="auto">
            <a:xfrm>
              <a:off x="2337" y="2412"/>
              <a:ext cx="6" cy="678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79" name="Line 43"/>
            <p:cNvSpPr>
              <a:spLocks noChangeShapeType="1"/>
            </p:cNvSpPr>
            <p:nvPr/>
          </p:nvSpPr>
          <p:spPr bwMode="auto">
            <a:xfrm flipH="1">
              <a:off x="2337" y="2495"/>
              <a:ext cx="407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80" name="Line 44"/>
            <p:cNvSpPr>
              <a:spLocks noChangeShapeType="1"/>
            </p:cNvSpPr>
            <p:nvPr/>
          </p:nvSpPr>
          <p:spPr bwMode="auto">
            <a:xfrm>
              <a:off x="1927" y="2495"/>
              <a:ext cx="419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81" name="Line 45"/>
            <p:cNvSpPr>
              <a:spLocks noChangeShapeType="1"/>
            </p:cNvSpPr>
            <p:nvPr/>
          </p:nvSpPr>
          <p:spPr bwMode="auto">
            <a:xfrm flipH="1">
              <a:off x="2132" y="2990"/>
              <a:ext cx="205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82" name="Line 46"/>
            <p:cNvSpPr>
              <a:spLocks noChangeShapeType="1"/>
            </p:cNvSpPr>
            <p:nvPr/>
          </p:nvSpPr>
          <p:spPr bwMode="auto">
            <a:xfrm>
              <a:off x="2337" y="2990"/>
              <a:ext cx="204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383" name="Group 40"/>
          <p:cNvGrpSpPr/>
          <p:nvPr/>
        </p:nvGrpSpPr>
        <p:grpSpPr>
          <a:xfrm>
            <a:off x="3917940" y="4352135"/>
            <a:ext cx="217487" cy="574674"/>
            <a:chOff x="1927" y="1752"/>
            <a:chExt cx="817" cy="1814"/>
          </a:xfrm>
          <a:solidFill>
            <a:schemeClr val="accent2"/>
          </a:solidFill>
        </p:grpSpPr>
        <p:sp>
          <p:nvSpPr>
            <p:cNvPr id="384" name="AutoShape 41"/>
            <p:cNvSpPr>
              <a:spLocks noChangeArrowheads="1"/>
            </p:cNvSpPr>
            <p:nvPr/>
          </p:nvSpPr>
          <p:spPr bwMode="auto">
            <a:xfrm>
              <a:off x="1927" y="1752"/>
              <a:ext cx="817" cy="660"/>
            </a:xfrm>
            <a:prstGeom prst="smileyFace">
              <a:avLst>
                <a:gd name="adj" fmla="val -4653"/>
              </a:avLst>
            </a:prstGeom>
            <a:grpFill/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85" name="Line 42"/>
            <p:cNvSpPr>
              <a:spLocks noChangeShapeType="1"/>
            </p:cNvSpPr>
            <p:nvPr/>
          </p:nvSpPr>
          <p:spPr bwMode="auto">
            <a:xfrm>
              <a:off x="2337" y="2412"/>
              <a:ext cx="6" cy="678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86" name="Line 43"/>
            <p:cNvSpPr>
              <a:spLocks noChangeShapeType="1"/>
            </p:cNvSpPr>
            <p:nvPr/>
          </p:nvSpPr>
          <p:spPr bwMode="auto">
            <a:xfrm flipH="1">
              <a:off x="2337" y="2495"/>
              <a:ext cx="407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87" name="Line 44"/>
            <p:cNvSpPr>
              <a:spLocks noChangeShapeType="1"/>
            </p:cNvSpPr>
            <p:nvPr/>
          </p:nvSpPr>
          <p:spPr bwMode="auto">
            <a:xfrm>
              <a:off x="1927" y="2495"/>
              <a:ext cx="419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88" name="Line 45"/>
            <p:cNvSpPr>
              <a:spLocks noChangeShapeType="1"/>
            </p:cNvSpPr>
            <p:nvPr/>
          </p:nvSpPr>
          <p:spPr bwMode="auto">
            <a:xfrm flipH="1">
              <a:off x="2132" y="2990"/>
              <a:ext cx="205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89" name="Line 46"/>
            <p:cNvSpPr>
              <a:spLocks noChangeShapeType="1"/>
            </p:cNvSpPr>
            <p:nvPr/>
          </p:nvSpPr>
          <p:spPr bwMode="auto">
            <a:xfrm>
              <a:off x="2337" y="2990"/>
              <a:ext cx="204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390" name="Group 40"/>
          <p:cNvGrpSpPr/>
          <p:nvPr/>
        </p:nvGrpSpPr>
        <p:grpSpPr>
          <a:xfrm>
            <a:off x="3632188" y="3780631"/>
            <a:ext cx="217487" cy="574674"/>
            <a:chOff x="1927" y="1752"/>
            <a:chExt cx="817" cy="1814"/>
          </a:xfrm>
          <a:solidFill>
            <a:schemeClr val="accent2"/>
          </a:solidFill>
        </p:grpSpPr>
        <p:sp>
          <p:nvSpPr>
            <p:cNvPr id="391" name="AutoShape 41"/>
            <p:cNvSpPr>
              <a:spLocks noChangeArrowheads="1"/>
            </p:cNvSpPr>
            <p:nvPr/>
          </p:nvSpPr>
          <p:spPr bwMode="auto">
            <a:xfrm>
              <a:off x="1927" y="1752"/>
              <a:ext cx="817" cy="660"/>
            </a:xfrm>
            <a:prstGeom prst="smileyFace">
              <a:avLst>
                <a:gd name="adj" fmla="val -4653"/>
              </a:avLst>
            </a:prstGeom>
            <a:grpFill/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92" name="Line 42"/>
            <p:cNvSpPr>
              <a:spLocks noChangeShapeType="1"/>
            </p:cNvSpPr>
            <p:nvPr/>
          </p:nvSpPr>
          <p:spPr bwMode="auto">
            <a:xfrm>
              <a:off x="2337" y="2412"/>
              <a:ext cx="6" cy="678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93" name="Line 43"/>
            <p:cNvSpPr>
              <a:spLocks noChangeShapeType="1"/>
            </p:cNvSpPr>
            <p:nvPr/>
          </p:nvSpPr>
          <p:spPr bwMode="auto">
            <a:xfrm flipH="1">
              <a:off x="2337" y="2495"/>
              <a:ext cx="407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94" name="Line 44"/>
            <p:cNvSpPr>
              <a:spLocks noChangeShapeType="1"/>
            </p:cNvSpPr>
            <p:nvPr/>
          </p:nvSpPr>
          <p:spPr bwMode="auto">
            <a:xfrm>
              <a:off x="1927" y="2495"/>
              <a:ext cx="419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95" name="Line 45"/>
            <p:cNvSpPr>
              <a:spLocks noChangeShapeType="1"/>
            </p:cNvSpPr>
            <p:nvPr/>
          </p:nvSpPr>
          <p:spPr bwMode="auto">
            <a:xfrm flipH="1">
              <a:off x="2132" y="2990"/>
              <a:ext cx="205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96" name="Line 46"/>
            <p:cNvSpPr>
              <a:spLocks noChangeShapeType="1"/>
            </p:cNvSpPr>
            <p:nvPr/>
          </p:nvSpPr>
          <p:spPr bwMode="auto">
            <a:xfrm>
              <a:off x="2337" y="2990"/>
              <a:ext cx="204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397" name="Group 40"/>
          <p:cNvGrpSpPr/>
          <p:nvPr/>
        </p:nvGrpSpPr>
        <p:grpSpPr>
          <a:xfrm>
            <a:off x="3436922" y="3513927"/>
            <a:ext cx="217487" cy="574674"/>
            <a:chOff x="1927" y="1752"/>
            <a:chExt cx="817" cy="1814"/>
          </a:xfrm>
          <a:solidFill>
            <a:schemeClr val="accent2"/>
          </a:solidFill>
        </p:grpSpPr>
        <p:sp>
          <p:nvSpPr>
            <p:cNvPr id="398" name="AutoShape 41"/>
            <p:cNvSpPr>
              <a:spLocks noChangeArrowheads="1"/>
            </p:cNvSpPr>
            <p:nvPr/>
          </p:nvSpPr>
          <p:spPr bwMode="auto">
            <a:xfrm>
              <a:off x="1927" y="1752"/>
              <a:ext cx="817" cy="660"/>
            </a:xfrm>
            <a:prstGeom prst="smileyFace">
              <a:avLst>
                <a:gd name="adj" fmla="val -4653"/>
              </a:avLst>
            </a:prstGeom>
            <a:grpFill/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99" name="Line 42"/>
            <p:cNvSpPr>
              <a:spLocks noChangeShapeType="1"/>
            </p:cNvSpPr>
            <p:nvPr/>
          </p:nvSpPr>
          <p:spPr bwMode="auto">
            <a:xfrm>
              <a:off x="2337" y="2412"/>
              <a:ext cx="6" cy="678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00" name="Line 43"/>
            <p:cNvSpPr>
              <a:spLocks noChangeShapeType="1"/>
            </p:cNvSpPr>
            <p:nvPr/>
          </p:nvSpPr>
          <p:spPr bwMode="auto">
            <a:xfrm flipH="1">
              <a:off x="2337" y="2495"/>
              <a:ext cx="407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01" name="Line 44"/>
            <p:cNvSpPr>
              <a:spLocks noChangeShapeType="1"/>
            </p:cNvSpPr>
            <p:nvPr/>
          </p:nvSpPr>
          <p:spPr bwMode="auto">
            <a:xfrm>
              <a:off x="1927" y="2495"/>
              <a:ext cx="419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02" name="Line 45"/>
            <p:cNvSpPr>
              <a:spLocks noChangeShapeType="1"/>
            </p:cNvSpPr>
            <p:nvPr/>
          </p:nvSpPr>
          <p:spPr bwMode="auto">
            <a:xfrm flipH="1">
              <a:off x="2132" y="2990"/>
              <a:ext cx="205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03" name="Line 46"/>
            <p:cNvSpPr>
              <a:spLocks noChangeShapeType="1"/>
            </p:cNvSpPr>
            <p:nvPr/>
          </p:nvSpPr>
          <p:spPr bwMode="auto">
            <a:xfrm>
              <a:off x="2337" y="2990"/>
              <a:ext cx="204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404" name="Group 40"/>
          <p:cNvGrpSpPr/>
          <p:nvPr/>
        </p:nvGrpSpPr>
        <p:grpSpPr>
          <a:xfrm>
            <a:off x="3274998" y="3780631"/>
            <a:ext cx="217487" cy="574674"/>
            <a:chOff x="1927" y="1752"/>
            <a:chExt cx="817" cy="1814"/>
          </a:xfrm>
          <a:solidFill>
            <a:schemeClr val="accent2"/>
          </a:solidFill>
        </p:grpSpPr>
        <p:sp>
          <p:nvSpPr>
            <p:cNvPr id="405" name="AutoShape 41"/>
            <p:cNvSpPr>
              <a:spLocks noChangeArrowheads="1"/>
            </p:cNvSpPr>
            <p:nvPr/>
          </p:nvSpPr>
          <p:spPr bwMode="auto">
            <a:xfrm>
              <a:off x="1927" y="1752"/>
              <a:ext cx="817" cy="660"/>
            </a:xfrm>
            <a:prstGeom prst="smileyFace">
              <a:avLst>
                <a:gd name="adj" fmla="val -4653"/>
              </a:avLst>
            </a:prstGeom>
            <a:grpFill/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06" name="Line 42"/>
            <p:cNvSpPr>
              <a:spLocks noChangeShapeType="1"/>
            </p:cNvSpPr>
            <p:nvPr/>
          </p:nvSpPr>
          <p:spPr bwMode="auto">
            <a:xfrm>
              <a:off x="2337" y="2412"/>
              <a:ext cx="6" cy="678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07" name="Line 43"/>
            <p:cNvSpPr>
              <a:spLocks noChangeShapeType="1"/>
            </p:cNvSpPr>
            <p:nvPr/>
          </p:nvSpPr>
          <p:spPr bwMode="auto">
            <a:xfrm flipH="1">
              <a:off x="2337" y="2495"/>
              <a:ext cx="407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08" name="Line 44"/>
            <p:cNvSpPr>
              <a:spLocks noChangeShapeType="1"/>
            </p:cNvSpPr>
            <p:nvPr/>
          </p:nvSpPr>
          <p:spPr bwMode="auto">
            <a:xfrm>
              <a:off x="1927" y="2495"/>
              <a:ext cx="419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09" name="Line 45"/>
            <p:cNvSpPr>
              <a:spLocks noChangeShapeType="1"/>
            </p:cNvSpPr>
            <p:nvPr/>
          </p:nvSpPr>
          <p:spPr bwMode="auto">
            <a:xfrm flipH="1">
              <a:off x="2132" y="2990"/>
              <a:ext cx="205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10" name="Line 46"/>
            <p:cNvSpPr>
              <a:spLocks noChangeShapeType="1"/>
            </p:cNvSpPr>
            <p:nvPr/>
          </p:nvSpPr>
          <p:spPr bwMode="auto">
            <a:xfrm>
              <a:off x="2337" y="2990"/>
              <a:ext cx="204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411" name="Group 40"/>
          <p:cNvGrpSpPr/>
          <p:nvPr/>
        </p:nvGrpSpPr>
        <p:grpSpPr>
          <a:xfrm>
            <a:off x="2989246" y="3780631"/>
            <a:ext cx="217487" cy="574674"/>
            <a:chOff x="1927" y="1752"/>
            <a:chExt cx="817" cy="1814"/>
          </a:xfrm>
          <a:solidFill>
            <a:schemeClr val="accent2"/>
          </a:solidFill>
        </p:grpSpPr>
        <p:sp>
          <p:nvSpPr>
            <p:cNvPr id="412" name="AutoShape 41"/>
            <p:cNvSpPr>
              <a:spLocks noChangeArrowheads="1"/>
            </p:cNvSpPr>
            <p:nvPr/>
          </p:nvSpPr>
          <p:spPr bwMode="auto">
            <a:xfrm>
              <a:off x="1927" y="1752"/>
              <a:ext cx="817" cy="660"/>
            </a:xfrm>
            <a:prstGeom prst="smileyFace">
              <a:avLst>
                <a:gd name="adj" fmla="val -4653"/>
              </a:avLst>
            </a:prstGeom>
            <a:grpFill/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13" name="Line 42"/>
            <p:cNvSpPr>
              <a:spLocks noChangeShapeType="1"/>
            </p:cNvSpPr>
            <p:nvPr/>
          </p:nvSpPr>
          <p:spPr bwMode="auto">
            <a:xfrm>
              <a:off x="2337" y="2412"/>
              <a:ext cx="6" cy="678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14" name="Line 43"/>
            <p:cNvSpPr>
              <a:spLocks noChangeShapeType="1"/>
            </p:cNvSpPr>
            <p:nvPr/>
          </p:nvSpPr>
          <p:spPr bwMode="auto">
            <a:xfrm flipH="1">
              <a:off x="2337" y="2495"/>
              <a:ext cx="407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15" name="Line 44"/>
            <p:cNvSpPr>
              <a:spLocks noChangeShapeType="1"/>
            </p:cNvSpPr>
            <p:nvPr/>
          </p:nvSpPr>
          <p:spPr bwMode="auto">
            <a:xfrm>
              <a:off x="1927" y="2495"/>
              <a:ext cx="419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16" name="Line 45"/>
            <p:cNvSpPr>
              <a:spLocks noChangeShapeType="1"/>
            </p:cNvSpPr>
            <p:nvPr/>
          </p:nvSpPr>
          <p:spPr bwMode="auto">
            <a:xfrm flipH="1">
              <a:off x="2132" y="2990"/>
              <a:ext cx="205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17" name="Line 46"/>
            <p:cNvSpPr>
              <a:spLocks noChangeShapeType="1"/>
            </p:cNvSpPr>
            <p:nvPr/>
          </p:nvSpPr>
          <p:spPr bwMode="auto">
            <a:xfrm>
              <a:off x="2337" y="2990"/>
              <a:ext cx="204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425" name="Group 40"/>
          <p:cNvGrpSpPr/>
          <p:nvPr/>
        </p:nvGrpSpPr>
        <p:grpSpPr>
          <a:xfrm>
            <a:off x="2703494" y="3852069"/>
            <a:ext cx="217487" cy="574674"/>
            <a:chOff x="1927" y="1752"/>
            <a:chExt cx="817" cy="1814"/>
          </a:xfrm>
          <a:solidFill>
            <a:schemeClr val="accent2"/>
          </a:solidFill>
        </p:grpSpPr>
        <p:sp>
          <p:nvSpPr>
            <p:cNvPr id="426" name="AutoShape 41"/>
            <p:cNvSpPr>
              <a:spLocks noChangeArrowheads="1"/>
            </p:cNvSpPr>
            <p:nvPr/>
          </p:nvSpPr>
          <p:spPr bwMode="auto">
            <a:xfrm>
              <a:off x="1927" y="1752"/>
              <a:ext cx="817" cy="660"/>
            </a:xfrm>
            <a:prstGeom prst="smileyFace">
              <a:avLst>
                <a:gd name="adj" fmla="val -4653"/>
              </a:avLst>
            </a:prstGeom>
            <a:grpFill/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27" name="Line 42"/>
            <p:cNvSpPr>
              <a:spLocks noChangeShapeType="1"/>
            </p:cNvSpPr>
            <p:nvPr/>
          </p:nvSpPr>
          <p:spPr bwMode="auto">
            <a:xfrm>
              <a:off x="2337" y="2412"/>
              <a:ext cx="6" cy="678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28" name="Line 43"/>
            <p:cNvSpPr>
              <a:spLocks noChangeShapeType="1"/>
            </p:cNvSpPr>
            <p:nvPr/>
          </p:nvSpPr>
          <p:spPr bwMode="auto">
            <a:xfrm flipH="1">
              <a:off x="2337" y="2495"/>
              <a:ext cx="407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29" name="Line 44"/>
            <p:cNvSpPr>
              <a:spLocks noChangeShapeType="1"/>
            </p:cNvSpPr>
            <p:nvPr/>
          </p:nvSpPr>
          <p:spPr bwMode="auto">
            <a:xfrm>
              <a:off x="1927" y="2495"/>
              <a:ext cx="419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30" name="Line 45"/>
            <p:cNvSpPr>
              <a:spLocks noChangeShapeType="1"/>
            </p:cNvSpPr>
            <p:nvPr/>
          </p:nvSpPr>
          <p:spPr bwMode="auto">
            <a:xfrm flipH="1">
              <a:off x="2132" y="2990"/>
              <a:ext cx="205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31" name="Line 46"/>
            <p:cNvSpPr>
              <a:spLocks noChangeShapeType="1"/>
            </p:cNvSpPr>
            <p:nvPr/>
          </p:nvSpPr>
          <p:spPr bwMode="auto">
            <a:xfrm>
              <a:off x="2337" y="2990"/>
              <a:ext cx="204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432" name="Group 40"/>
          <p:cNvGrpSpPr/>
          <p:nvPr/>
        </p:nvGrpSpPr>
        <p:grpSpPr>
          <a:xfrm>
            <a:off x="2989246" y="3280565"/>
            <a:ext cx="217487" cy="574674"/>
            <a:chOff x="1927" y="1752"/>
            <a:chExt cx="817" cy="1814"/>
          </a:xfrm>
          <a:solidFill>
            <a:schemeClr val="accent2"/>
          </a:solidFill>
        </p:grpSpPr>
        <p:sp>
          <p:nvSpPr>
            <p:cNvPr id="433" name="AutoShape 41"/>
            <p:cNvSpPr>
              <a:spLocks noChangeArrowheads="1"/>
            </p:cNvSpPr>
            <p:nvPr/>
          </p:nvSpPr>
          <p:spPr bwMode="auto">
            <a:xfrm>
              <a:off x="1927" y="1752"/>
              <a:ext cx="817" cy="660"/>
            </a:xfrm>
            <a:prstGeom prst="smileyFace">
              <a:avLst>
                <a:gd name="adj" fmla="val -4653"/>
              </a:avLst>
            </a:prstGeom>
            <a:grpFill/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34" name="Line 42"/>
            <p:cNvSpPr>
              <a:spLocks noChangeShapeType="1"/>
            </p:cNvSpPr>
            <p:nvPr/>
          </p:nvSpPr>
          <p:spPr bwMode="auto">
            <a:xfrm>
              <a:off x="2337" y="2412"/>
              <a:ext cx="6" cy="678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35" name="Line 43"/>
            <p:cNvSpPr>
              <a:spLocks noChangeShapeType="1"/>
            </p:cNvSpPr>
            <p:nvPr/>
          </p:nvSpPr>
          <p:spPr bwMode="auto">
            <a:xfrm flipH="1">
              <a:off x="2337" y="2495"/>
              <a:ext cx="407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36" name="Line 44"/>
            <p:cNvSpPr>
              <a:spLocks noChangeShapeType="1"/>
            </p:cNvSpPr>
            <p:nvPr/>
          </p:nvSpPr>
          <p:spPr bwMode="auto">
            <a:xfrm>
              <a:off x="1927" y="2495"/>
              <a:ext cx="419" cy="26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37" name="Line 45"/>
            <p:cNvSpPr>
              <a:spLocks noChangeShapeType="1"/>
            </p:cNvSpPr>
            <p:nvPr/>
          </p:nvSpPr>
          <p:spPr bwMode="auto">
            <a:xfrm flipH="1">
              <a:off x="2132" y="2990"/>
              <a:ext cx="205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38" name="Line 46"/>
            <p:cNvSpPr>
              <a:spLocks noChangeShapeType="1"/>
            </p:cNvSpPr>
            <p:nvPr/>
          </p:nvSpPr>
          <p:spPr bwMode="auto">
            <a:xfrm>
              <a:off x="2337" y="2990"/>
              <a:ext cx="204" cy="576"/>
            </a:xfrm>
            <a:prstGeom prst="line">
              <a:avLst/>
            </a:prstGeom>
            <a:grp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2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2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478" y="6066647"/>
            <a:ext cx="9644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ja-JP" sz="1800" smtClean="0">
                <a:latin typeface="Times New Roman" pitchFamily="18" charset="0"/>
                <a:cs typeface="Times New Roman" pitchFamily="18" charset="0"/>
              </a:rPr>
              <a:t>Микробы помогают перегнивать листьям, упавшим на землю, участвуют в образовании полезных ископаемых,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поддерживают запасы углекислого газа и кислорода в атмосфере, очищают загрязненные воды. В медицине  используются для изготовления витаминов и лекарств.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Grp="1" noChangeAspect="1" noChangeArrowheads="1"/>
          </p:cNvSpPr>
          <p:nvPr isPhoto="1"/>
        </p:nvSpPr>
        <p:spPr bwMode="auto">
          <a:xfrm>
            <a:off x="988982" y="2637623"/>
            <a:ext cx="4714908" cy="2887570"/>
          </a:xfrm>
          <a:prstGeom prst="rect">
            <a:avLst/>
          </a:prstGeom>
          <a:blipFill dpi="0" rotWithShape="1">
            <a:blip r:embed="rId2"/>
            <a:stretch>
              <a:fillRect b="-216"/>
            </a:stretch>
          </a:blipFill>
          <a:ln w="9525">
            <a:noFill/>
            <a:miter lim="800000"/>
          </a:ln>
          <a:effectLst>
            <a:outerShdw dist="243991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6866" name="Picture 2" descr="https://alev.biz/wp-content/uploads/2018/04/vitamins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17676" y="423045"/>
            <a:ext cx="3095745" cy="1853819"/>
          </a:xfrm>
          <a:prstGeom prst="rect">
            <a:avLst/>
          </a:prstGeom>
          <a:noFill/>
        </p:spPr>
      </p:pic>
      <p:pic>
        <p:nvPicPr>
          <p:cNvPr id="7" name="Рисунок 6" descr="9795f81db4d44e9e263b0ea961dd643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270" y="423045"/>
            <a:ext cx="3071834" cy="546103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916" y="5780895"/>
            <a:ext cx="442915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Молочнокислые бактерии участвуют в создании полезных продуктов.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4022" y="5495143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Участвуют в заквашивании капусты и солении огурцов и помидоров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fb.ru/misc/i/gallery/44825/2281108.jpg"/>
          <p:cNvPicPr>
            <a:picLocks noChangeAspect="1" noChangeArrowheads="1"/>
          </p:cNvPicPr>
          <p:nvPr/>
        </p:nvPicPr>
        <p:blipFill>
          <a:blip r:embed="rId2"/>
          <a:srcRect l="45019" t="28466"/>
          <a:stretch>
            <a:fillRect/>
          </a:stretch>
        </p:blipFill>
        <p:spPr bwMode="auto">
          <a:xfrm>
            <a:off x="5489576" y="3494879"/>
            <a:ext cx="2796796" cy="2071702"/>
          </a:xfrm>
          <a:prstGeom prst="rect">
            <a:avLst/>
          </a:prstGeom>
          <a:noFill/>
        </p:spPr>
      </p:pic>
      <p:pic>
        <p:nvPicPr>
          <p:cNvPr id="35846" name="Picture 6" descr="https://besteq.ru/photos/1/News/kapust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75328" y="637359"/>
            <a:ext cx="2728448" cy="2805901"/>
          </a:xfrm>
          <a:prstGeom prst="rect">
            <a:avLst/>
          </a:prstGeom>
          <a:noFill/>
        </p:spPr>
      </p:pic>
      <p:pic>
        <p:nvPicPr>
          <p:cNvPr id="10" name="Picture 10" descr="Ряженка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32056" y="3566317"/>
            <a:ext cx="1734124" cy="242889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5848" name="Picture 8" descr="https://sbermarket.ru/spree/products/35921/preview/30384.png?1576176625"/>
          <p:cNvPicPr>
            <a:picLocks noChangeAspect="1" noChangeArrowheads="1"/>
          </p:cNvPicPr>
          <p:nvPr/>
        </p:nvPicPr>
        <p:blipFill>
          <a:blip r:embed="rId5"/>
          <a:srcRect l="29886" r="29553"/>
          <a:stretch>
            <a:fillRect/>
          </a:stretch>
        </p:blipFill>
        <p:spPr bwMode="auto">
          <a:xfrm>
            <a:off x="346040" y="17801"/>
            <a:ext cx="1714512" cy="4227077"/>
          </a:xfrm>
          <a:prstGeom prst="rect">
            <a:avLst/>
          </a:prstGeom>
          <a:noFill/>
        </p:spPr>
      </p:pic>
      <p:pic>
        <p:nvPicPr>
          <p:cNvPr id="35854" name="Picture 14" descr="https://otvet.imgsmail.ru/download/af9d1fba977794d921269d8876c7e246_i-11235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88916" y="4280697"/>
            <a:ext cx="1833575" cy="1571636"/>
          </a:xfrm>
          <a:prstGeom prst="rect">
            <a:avLst/>
          </a:prstGeom>
          <a:noFill/>
        </p:spPr>
      </p:pic>
      <p:pic>
        <p:nvPicPr>
          <p:cNvPr id="35856" name="Picture 16" descr="https://s00.yaplakal.com/pics/pics_original/0/2/9/5897920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060552" y="637359"/>
            <a:ext cx="2714644" cy="2714644"/>
          </a:xfrm>
          <a:prstGeom prst="rect">
            <a:avLst/>
          </a:prstGeom>
          <a:noFill/>
        </p:spPr>
      </p:pic>
      <p:pic>
        <p:nvPicPr>
          <p:cNvPr id="35844" name="Picture 4" descr="https://otvet.imgsmail.ru/download/u_fa9b1938e1d9fbd682a8a1bf3b9daa37_800.pn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061344" y="1780367"/>
            <a:ext cx="2466732" cy="36075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бактерии в пищеварении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46898" y="1280301"/>
            <a:ext cx="2904827" cy="246946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TextBox 1"/>
          <p:cNvSpPr txBox="1"/>
          <p:nvPr/>
        </p:nvSpPr>
        <p:spPr>
          <a:xfrm>
            <a:off x="560354" y="5638019"/>
            <a:ext cx="942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ja-JP" sz="1800" smtClean="0">
                <a:latin typeface="Times New Roman" pitchFamily="18" charset="0"/>
                <a:cs typeface="Times New Roman" pitchFamily="18" charset="0"/>
              </a:rPr>
              <a:t>В нашем желудке есть множество кишечных бактерий. Но не бойся, они не страшные, наоборот: одни  помогают тебе справиться с пищей (переваривают ее), другие  вырабатывают витамины, третьи убивают вредные  микробы.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0" name="Picture 8" descr="https://avatars.mds.yandex.net/get-pdb/2797189/aa64c395-ba14-4bcd-b736-7570d89b413e/s120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6356" y="708797"/>
            <a:ext cx="6047832" cy="4500594"/>
          </a:xfrm>
          <a:prstGeom prst="rect">
            <a:avLst/>
          </a:prstGeom>
          <a:noFill/>
        </p:spPr>
      </p:pic>
      <p:pic>
        <p:nvPicPr>
          <p:cNvPr id="3076" name="Picture 4" descr="https://do.74.ru/preview/do/fb6916b886dbbca4c6d9baddbc655289_1521196572_800_786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46766" y="1566053"/>
            <a:ext cx="4144494" cy="40719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775724" y="4923639"/>
            <a:ext cx="92869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yt3.ggpht.com/a/AGF-l79aW5Qc-PlXtzlxCuCsicIfooqO-EiRu2supQ=s900-c-k-c0xffffffff-no-rj-mo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98997" y="0"/>
            <a:ext cx="7561263" cy="75612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7743" y="6352399"/>
            <a:ext cx="6679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Будем здоровы!</a:t>
            </a:r>
            <a:endParaRPr lang="ru-RU" sz="6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8" descr="https://thumbs.dreamstime.com/b/%D0%B7%D0%BD%D0%B0%D0%BA-%D0%B2%D0%B8%D1%80%D1%83%D1%81%D0%B0-%D1%81%D1%82%D0%BE%D0%BF%D0%B0-1307769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45630" y="5638019"/>
            <a:ext cx="1547770" cy="1547770"/>
          </a:xfrm>
          <a:prstGeom prst="ellipse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MMj02363340000[1]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3938" y="3716338"/>
            <a:ext cx="638175" cy="1905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Picture 6" descr="AN00460_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89972" y="5495143"/>
            <a:ext cx="687388" cy="7334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29" descr="AN00184_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32320" y="3137689"/>
            <a:ext cx="520700" cy="5413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44" name="Picture 4" descr="https://www.clipartmax.com/png/full/254-2542368_%D0%BA%D0%B0%D1%80%D1%82%D0%B8%D0%BD%D0%BA%D0%B0-%D0%BB%D0%B5%D1%82%D1%8F%D1%89%D0%B5%D0%B9-%D0%BF%D0%B0%D0%B2%D0%BB%D0%B8%D0%BD%D0%BE%D0%B3%D0%BB%D0%B0%D0%B7%D0%BA%D0%B8-%D0%B1%D0%B0%D0%B1%D0%BE%D1%87%D0%BA%D0%B8-%D0%BD%D0%B0-%D0%BF%D1%80%D0%BE%D0%B7%D1%80%D0%B0%D1%87%D0%BD%D0%BE%D0%BC-%D1%84%D0%BE%D0%BD%D0%B5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5038439">
            <a:off x="1325437" y="1418548"/>
            <a:ext cx="1190086" cy="11730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1792" y="6638151"/>
            <a:ext cx="942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ja-JP" sz="1800" smtClean="0">
                <a:latin typeface="Times New Roman" pitchFamily="18" charset="0"/>
                <a:cs typeface="Times New Roman" pitchFamily="18" charset="0"/>
              </a:rPr>
              <a:t>Микробы очень и очень маленькие, меньше самых маленьких насекомых,  даже букашка по сравнению с ними огромная, как гора. И вирусы, и бактерии- это всё микробы.</a:t>
            </a:r>
            <a:endParaRPr lang="ru-RU" sz="1800"/>
          </a:p>
        </p:txBody>
      </p:sp>
      <p:pic>
        <p:nvPicPr>
          <p:cNvPr id="10242" name="Picture 2" descr="https://img2.freepng.ru/20180812/ghl/kisspng-clip-art-vector-graphics-common-dandelion-image-th-fleurs-flores-flowers-bloemen-png-5b6fb2b446e004.8630868415340469002903.jpg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 l="14486" r="13082"/>
          <a:stretch>
            <a:fillRect/>
          </a:stretch>
        </p:blipFill>
        <p:spPr bwMode="auto">
          <a:xfrm>
            <a:off x="3132122" y="1208863"/>
            <a:ext cx="4143404" cy="5084851"/>
          </a:xfrm>
          <a:prstGeom prst="rect">
            <a:avLst/>
          </a:prstGeom>
          <a:noFill/>
        </p:spPr>
      </p:pic>
      <p:pic>
        <p:nvPicPr>
          <p:cNvPr id="10" name="Picture 4" descr="https://www.clipartmax.com/png/full/254-2542368_%D0%BA%D0%B0%D1%80%D1%82%D0%B8%D0%BD%D0%BA%D0%B0-%D0%BB%D0%B5%D1%82%D1%8F%D1%89%D0%B5%D0%B9-%D0%BF%D0%B0%D0%B2%D0%BB%D0%B8%D0%BD%D0%BE%D0%B3%D0%BB%D0%B0%D0%B7%D0%BA%D0%B8-%D0%B1%D0%B0%D0%B1%D0%BE%D1%87%D0%BA%D0%B8-%D0%BD%D0%B0-%D0%BF%D1%80%D0%BE%D0%B7%D1%80%D0%B0%D1%87%D0%BD%D0%BE%D0%BC-%D1%84%D0%BE%D0%BD%D0%B5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11357648">
            <a:off x="7505315" y="797198"/>
            <a:ext cx="1190086" cy="1173039"/>
          </a:xfrm>
          <a:prstGeom prst="rect">
            <a:avLst/>
          </a:prstGeom>
          <a:noFill/>
        </p:spPr>
      </p:pic>
      <p:pic>
        <p:nvPicPr>
          <p:cNvPr id="11" name="Picture 4" descr="https://www.clipartmax.com/png/full/254-2542368_%D0%BA%D0%B0%D1%80%D1%82%D0%B8%D0%BD%D0%BA%D0%B0-%D0%BB%D0%B5%D1%82%D1%8F%D1%89%D0%B5%D0%B9-%D0%BF%D0%B0%D0%B2%D0%BB%D0%B8%D0%BD%D0%BE%D0%B3%D0%BB%D0%B0%D0%B7%D0%BA%D0%B8-%D0%B1%D0%B0%D0%B1%D0%BE%D1%87%D0%BA%D0%B8-%D0%BD%D0%B0-%D0%BF%D1%80%D0%BE%D0%B7%D1%80%D0%B0%D1%87%D0%BD%D0%BE%D0%BC-%D1%84%D0%BE%D0%BD%D0%B5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7235280">
            <a:off x="3540015" y="275540"/>
            <a:ext cx="1190086" cy="1173039"/>
          </a:xfrm>
          <a:prstGeom prst="rect">
            <a:avLst/>
          </a:prstGeom>
          <a:noFill/>
        </p:spPr>
      </p:pic>
      <p:pic>
        <p:nvPicPr>
          <p:cNvPr id="12" name="Picture 6" descr="AN00460_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04154" y="3709193"/>
            <a:ext cx="687388" cy="7334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Picture 6" descr="AN00460_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5807449">
            <a:off x="5549368" y="1582579"/>
            <a:ext cx="687388" cy="7334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Picture 6" descr="AN00460_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5719303">
            <a:off x="1131858" y="4423573"/>
            <a:ext cx="687388" cy="7334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25" descr="MPj03996200000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46304" y="2637624"/>
            <a:ext cx="3786214" cy="291464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774671" y="5995214"/>
            <a:ext cx="9072623" cy="646331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Вот капля воды, посмотри, сколько на ней микробов! Ты ничего не видишь? Правильно, потому что микробы очень маленькие, меньше капельки,  и их так просто не разглядеть.</a:t>
            </a:r>
            <a:endParaRPr lang="ru-RU" sz="1800"/>
          </a:p>
        </p:txBody>
      </p:sp>
      <p:grpSp>
        <p:nvGrpSpPr>
          <p:cNvPr id="6" name="Group 1221"/>
          <p:cNvGrpSpPr/>
          <p:nvPr/>
        </p:nvGrpSpPr>
        <p:grpSpPr>
          <a:xfrm>
            <a:off x="4275130" y="1566053"/>
            <a:ext cx="271463" cy="574675"/>
            <a:chOff x="2200" y="754"/>
            <a:chExt cx="1088" cy="1950"/>
          </a:xfrm>
        </p:grpSpPr>
        <p:sp>
          <p:nvSpPr>
            <p:cNvPr id="7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9218" name="Picture 2" descr="https://w-dog.ru/wallpapers/12/0/559063274975826/solnechnye-luchi-travinki-kapli-bozhi-korovki-makro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46832" y="423045"/>
            <a:ext cx="3881373" cy="2577474"/>
          </a:xfrm>
          <a:prstGeom prst="rect">
            <a:avLst/>
          </a:prstGeom>
          <a:noFill/>
        </p:spPr>
      </p:pic>
      <p:pic>
        <p:nvPicPr>
          <p:cNvPr id="9224" name="Picture 8" descr="http://berezka13.irk.prosadiki.ru/media/2019/08/22/1264500343/5510309907a8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32650" y="3963027"/>
            <a:ext cx="1714512" cy="1532117"/>
          </a:xfrm>
          <a:prstGeom prst="rect">
            <a:avLst/>
          </a:prstGeom>
          <a:noFill/>
        </p:spPr>
      </p:pic>
      <p:pic>
        <p:nvPicPr>
          <p:cNvPr id="9226" name="Picture 10" descr="https://i.pinimg.com/originals/37/ff/fc/37fffc9273bcb0cea28fbdfd2919b46d.png"/>
          <p:cNvPicPr>
            <a:picLocks noChangeAspect="1" noChangeArrowheads="1"/>
          </p:cNvPicPr>
          <p:nvPr/>
        </p:nvPicPr>
        <p:blipFill>
          <a:blip r:embed="rId5"/>
          <a:srcRect l="15625" r="12500"/>
          <a:stretch>
            <a:fillRect/>
          </a:stretch>
        </p:blipFill>
        <p:spPr bwMode="auto">
          <a:xfrm>
            <a:off x="3203560" y="208731"/>
            <a:ext cx="1714512" cy="22466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3" descr="http://cliparts.co/cliparts/Lid/jL9/LidjL9k4T.png"/>
          <p:cNvPicPr>
            <a:picLocks noChangeAspect="1" noChangeArrowheads="1"/>
          </p:cNvPicPr>
          <p:nvPr/>
        </p:nvPicPr>
        <p:blipFill>
          <a:blip r:embed="rId2"/>
          <a:srcRect l="13889" r="16667"/>
          <a:stretch>
            <a:fillRect/>
          </a:stretch>
        </p:blipFill>
        <p:spPr bwMode="auto">
          <a:xfrm>
            <a:off x="703230" y="351607"/>
            <a:ext cx="3770312" cy="542925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" name="Group 1215"/>
          <p:cNvGrpSpPr/>
          <p:nvPr/>
        </p:nvGrpSpPr>
        <p:grpSpPr>
          <a:xfrm>
            <a:off x="5489576" y="2066124"/>
            <a:ext cx="1878020" cy="3529819"/>
            <a:chOff x="2200" y="754"/>
            <a:chExt cx="1088" cy="1950"/>
          </a:xfrm>
        </p:grpSpPr>
        <p:sp>
          <p:nvSpPr>
            <p:cNvPr id="4" name="AutoShape 1216"/>
            <p:cNvSpPr>
              <a:spLocks noChangeArrowheads="1"/>
            </p:cNvSpPr>
            <p:nvPr/>
          </p:nvSpPr>
          <p:spPr bwMode="auto">
            <a:xfrm>
              <a:off x="2336" y="754"/>
              <a:ext cx="770" cy="104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Oval 1217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011"/>
          <p:cNvGrpSpPr/>
          <p:nvPr/>
        </p:nvGrpSpPr>
        <p:grpSpPr>
          <a:xfrm>
            <a:off x="6418270" y="3637756"/>
            <a:ext cx="215900" cy="503237"/>
            <a:chOff x="2653" y="935"/>
            <a:chExt cx="363" cy="998"/>
          </a:xfrm>
        </p:grpSpPr>
        <p:sp>
          <p:nvSpPr>
            <p:cNvPr id="7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011"/>
          <p:cNvGrpSpPr/>
          <p:nvPr/>
        </p:nvGrpSpPr>
        <p:grpSpPr>
          <a:xfrm>
            <a:off x="6132518" y="3637756"/>
            <a:ext cx="215900" cy="503237"/>
            <a:chOff x="2653" y="935"/>
            <a:chExt cx="363" cy="998"/>
          </a:xfrm>
        </p:grpSpPr>
        <p:sp>
          <p:nvSpPr>
            <p:cNvPr id="14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011"/>
          <p:cNvGrpSpPr/>
          <p:nvPr/>
        </p:nvGrpSpPr>
        <p:grpSpPr>
          <a:xfrm>
            <a:off x="6704022" y="3566321"/>
            <a:ext cx="215900" cy="503237"/>
            <a:chOff x="2653" y="935"/>
            <a:chExt cx="363" cy="998"/>
          </a:xfrm>
        </p:grpSpPr>
        <p:sp>
          <p:nvSpPr>
            <p:cNvPr id="21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1011"/>
          <p:cNvGrpSpPr/>
          <p:nvPr/>
        </p:nvGrpSpPr>
        <p:grpSpPr>
          <a:xfrm>
            <a:off x="5846766" y="3566321"/>
            <a:ext cx="215900" cy="503237"/>
            <a:chOff x="2653" y="935"/>
            <a:chExt cx="363" cy="998"/>
          </a:xfrm>
        </p:grpSpPr>
        <p:sp>
          <p:nvSpPr>
            <p:cNvPr id="28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" name="Group 1011"/>
          <p:cNvGrpSpPr/>
          <p:nvPr/>
        </p:nvGrpSpPr>
        <p:grpSpPr>
          <a:xfrm>
            <a:off x="6561146" y="3209129"/>
            <a:ext cx="215900" cy="503237"/>
            <a:chOff x="2653" y="935"/>
            <a:chExt cx="363" cy="998"/>
          </a:xfrm>
        </p:grpSpPr>
        <p:sp>
          <p:nvSpPr>
            <p:cNvPr id="35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" name="Group 1011"/>
          <p:cNvGrpSpPr/>
          <p:nvPr/>
        </p:nvGrpSpPr>
        <p:grpSpPr>
          <a:xfrm>
            <a:off x="6275394" y="3209129"/>
            <a:ext cx="215900" cy="503237"/>
            <a:chOff x="2653" y="935"/>
            <a:chExt cx="363" cy="998"/>
          </a:xfrm>
        </p:grpSpPr>
        <p:sp>
          <p:nvSpPr>
            <p:cNvPr id="42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8" name="Group 1011"/>
          <p:cNvGrpSpPr/>
          <p:nvPr/>
        </p:nvGrpSpPr>
        <p:grpSpPr>
          <a:xfrm>
            <a:off x="5989642" y="3209129"/>
            <a:ext cx="215900" cy="503237"/>
            <a:chOff x="2653" y="935"/>
            <a:chExt cx="363" cy="998"/>
          </a:xfrm>
        </p:grpSpPr>
        <p:sp>
          <p:nvSpPr>
            <p:cNvPr id="49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5" name="Group 1011"/>
          <p:cNvGrpSpPr/>
          <p:nvPr/>
        </p:nvGrpSpPr>
        <p:grpSpPr>
          <a:xfrm>
            <a:off x="6418270" y="2709061"/>
            <a:ext cx="215900" cy="503237"/>
            <a:chOff x="2653" y="935"/>
            <a:chExt cx="363" cy="998"/>
          </a:xfrm>
        </p:grpSpPr>
        <p:sp>
          <p:nvSpPr>
            <p:cNvPr id="56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" name="Group 1011"/>
          <p:cNvGrpSpPr/>
          <p:nvPr/>
        </p:nvGrpSpPr>
        <p:grpSpPr>
          <a:xfrm>
            <a:off x="6275394" y="2351875"/>
            <a:ext cx="215900" cy="503237"/>
            <a:chOff x="2653" y="935"/>
            <a:chExt cx="363" cy="998"/>
          </a:xfrm>
        </p:grpSpPr>
        <p:sp>
          <p:nvSpPr>
            <p:cNvPr id="63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" name="Group 1011"/>
          <p:cNvGrpSpPr/>
          <p:nvPr/>
        </p:nvGrpSpPr>
        <p:grpSpPr>
          <a:xfrm>
            <a:off x="6132518" y="2709061"/>
            <a:ext cx="215900" cy="503237"/>
            <a:chOff x="2653" y="935"/>
            <a:chExt cx="363" cy="998"/>
          </a:xfrm>
        </p:grpSpPr>
        <p:sp>
          <p:nvSpPr>
            <p:cNvPr id="70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6" name="Group 1011"/>
          <p:cNvGrpSpPr/>
          <p:nvPr/>
        </p:nvGrpSpPr>
        <p:grpSpPr>
          <a:xfrm>
            <a:off x="5846766" y="4423575"/>
            <a:ext cx="215900" cy="503237"/>
            <a:chOff x="2653" y="935"/>
            <a:chExt cx="363" cy="998"/>
          </a:xfrm>
        </p:grpSpPr>
        <p:sp>
          <p:nvSpPr>
            <p:cNvPr id="77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3" name="Group 1011"/>
          <p:cNvGrpSpPr/>
          <p:nvPr/>
        </p:nvGrpSpPr>
        <p:grpSpPr>
          <a:xfrm>
            <a:off x="5561014" y="4280697"/>
            <a:ext cx="215900" cy="503237"/>
            <a:chOff x="2653" y="935"/>
            <a:chExt cx="363" cy="998"/>
          </a:xfrm>
        </p:grpSpPr>
        <p:sp>
          <p:nvSpPr>
            <p:cNvPr id="84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0" name="Group 1011"/>
          <p:cNvGrpSpPr/>
          <p:nvPr/>
        </p:nvGrpSpPr>
        <p:grpSpPr>
          <a:xfrm>
            <a:off x="6989774" y="4066383"/>
            <a:ext cx="215900" cy="503237"/>
            <a:chOff x="2653" y="935"/>
            <a:chExt cx="363" cy="998"/>
          </a:xfrm>
        </p:grpSpPr>
        <p:sp>
          <p:nvSpPr>
            <p:cNvPr id="91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7" name="Group 1011"/>
          <p:cNvGrpSpPr/>
          <p:nvPr/>
        </p:nvGrpSpPr>
        <p:grpSpPr>
          <a:xfrm>
            <a:off x="6561146" y="3994948"/>
            <a:ext cx="215900" cy="503237"/>
            <a:chOff x="2653" y="935"/>
            <a:chExt cx="363" cy="998"/>
          </a:xfrm>
        </p:grpSpPr>
        <p:sp>
          <p:nvSpPr>
            <p:cNvPr id="98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4" name="Group 1011"/>
          <p:cNvGrpSpPr/>
          <p:nvPr/>
        </p:nvGrpSpPr>
        <p:grpSpPr>
          <a:xfrm>
            <a:off x="6275394" y="3994948"/>
            <a:ext cx="215900" cy="503237"/>
            <a:chOff x="2653" y="935"/>
            <a:chExt cx="363" cy="998"/>
          </a:xfrm>
        </p:grpSpPr>
        <p:sp>
          <p:nvSpPr>
            <p:cNvPr id="105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1" name="Group 1011"/>
          <p:cNvGrpSpPr/>
          <p:nvPr/>
        </p:nvGrpSpPr>
        <p:grpSpPr>
          <a:xfrm>
            <a:off x="5989642" y="3994948"/>
            <a:ext cx="215900" cy="503237"/>
            <a:chOff x="2653" y="935"/>
            <a:chExt cx="363" cy="998"/>
          </a:xfrm>
        </p:grpSpPr>
        <p:sp>
          <p:nvSpPr>
            <p:cNvPr id="112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8" name="Group 1011"/>
          <p:cNvGrpSpPr/>
          <p:nvPr/>
        </p:nvGrpSpPr>
        <p:grpSpPr>
          <a:xfrm>
            <a:off x="6846897" y="3852069"/>
            <a:ext cx="215900" cy="503237"/>
            <a:chOff x="2653" y="935"/>
            <a:chExt cx="363" cy="998"/>
          </a:xfrm>
        </p:grpSpPr>
        <p:sp>
          <p:nvSpPr>
            <p:cNvPr id="119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5" name="Group 1011"/>
          <p:cNvGrpSpPr/>
          <p:nvPr/>
        </p:nvGrpSpPr>
        <p:grpSpPr>
          <a:xfrm>
            <a:off x="5703890" y="3923507"/>
            <a:ext cx="215900" cy="503237"/>
            <a:chOff x="2653" y="935"/>
            <a:chExt cx="363" cy="998"/>
          </a:xfrm>
        </p:grpSpPr>
        <p:sp>
          <p:nvSpPr>
            <p:cNvPr id="126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2" name="Group 1011"/>
          <p:cNvGrpSpPr/>
          <p:nvPr/>
        </p:nvGrpSpPr>
        <p:grpSpPr>
          <a:xfrm>
            <a:off x="6846897" y="4423575"/>
            <a:ext cx="215900" cy="503237"/>
            <a:chOff x="2653" y="935"/>
            <a:chExt cx="363" cy="998"/>
          </a:xfrm>
        </p:grpSpPr>
        <p:sp>
          <p:nvSpPr>
            <p:cNvPr id="133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9" name="Group 1011"/>
          <p:cNvGrpSpPr/>
          <p:nvPr/>
        </p:nvGrpSpPr>
        <p:grpSpPr>
          <a:xfrm>
            <a:off x="7132650" y="4423575"/>
            <a:ext cx="215900" cy="503237"/>
            <a:chOff x="2653" y="935"/>
            <a:chExt cx="363" cy="998"/>
          </a:xfrm>
        </p:grpSpPr>
        <p:sp>
          <p:nvSpPr>
            <p:cNvPr id="140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6" name="Group 1011"/>
          <p:cNvGrpSpPr/>
          <p:nvPr/>
        </p:nvGrpSpPr>
        <p:grpSpPr>
          <a:xfrm>
            <a:off x="6632584" y="4495011"/>
            <a:ext cx="215900" cy="503237"/>
            <a:chOff x="2653" y="935"/>
            <a:chExt cx="363" cy="998"/>
          </a:xfrm>
        </p:grpSpPr>
        <p:sp>
          <p:nvSpPr>
            <p:cNvPr id="147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" name="Group 1011"/>
          <p:cNvGrpSpPr/>
          <p:nvPr/>
        </p:nvGrpSpPr>
        <p:grpSpPr>
          <a:xfrm>
            <a:off x="6346833" y="4495011"/>
            <a:ext cx="215900" cy="503237"/>
            <a:chOff x="2653" y="935"/>
            <a:chExt cx="363" cy="998"/>
          </a:xfrm>
        </p:grpSpPr>
        <p:sp>
          <p:nvSpPr>
            <p:cNvPr id="154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0" name="Group 1011"/>
          <p:cNvGrpSpPr/>
          <p:nvPr/>
        </p:nvGrpSpPr>
        <p:grpSpPr>
          <a:xfrm>
            <a:off x="6061080" y="4495011"/>
            <a:ext cx="215900" cy="503237"/>
            <a:chOff x="2653" y="935"/>
            <a:chExt cx="363" cy="998"/>
          </a:xfrm>
        </p:grpSpPr>
        <p:sp>
          <p:nvSpPr>
            <p:cNvPr id="161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2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7" name="Group 1011"/>
          <p:cNvGrpSpPr/>
          <p:nvPr/>
        </p:nvGrpSpPr>
        <p:grpSpPr>
          <a:xfrm>
            <a:off x="6918337" y="4852202"/>
            <a:ext cx="215900" cy="503237"/>
            <a:chOff x="2653" y="935"/>
            <a:chExt cx="363" cy="998"/>
          </a:xfrm>
        </p:grpSpPr>
        <p:sp>
          <p:nvSpPr>
            <p:cNvPr id="168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" name="Group 1011"/>
          <p:cNvGrpSpPr/>
          <p:nvPr/>
        </p:nvGrpSpPr>
        <p:grpSpPr>
          <a:xfrm>
            <a:off x="6704022" y="4995081"/>
            <a:ext cx="215900" cy="503237"/>
            <a:chOff x="2653" y="935"/>
            <a:chExt cx="363" cy="998"/>
          </a:xfrm>
        </p:grpSpPr>
        <p:sp>
          <p:nvSpPr>
            <p:cNvPr id="175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1" name="Group 1011"/>
          <p:cNvGrpSpPr/>
          <p:nvPr/>
        </p:nvGrpSpPr>
        <p:grpSpPr>
          <a:xfrm>
            <a:off x="6418270" y="5066515"/>
            <a:ext cx="215900" cy="503237"/>
            <a:chOff x="2653" y="935"/>
            <a:chExt cx="363" cy="998"/>
          </a:xfrm>
        </p:grpSpPr>
        <p:sp>
          <p:nvSpPr>
            <p:cNvPr id="182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8" name="Group 1011"/>
          <p:cNvGrpSpPr/>
          <p:nvPr/>
        </p:nvGrpSpPr>
        <p:grpSpPr>
          <a:xfrm>
            <a:off x="6132518" y="5066515"/>
            <a:ext cx="215900" cy="503237"/>
            <a:chOff x="2653" y="935"/>
            <a:chExt cx="363" cy="998"/>
          </a:xfrm>
        </p:grpSpPr>
        <p:sp>
          <p:nvSpPr>
            <p:cNvPr id="189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0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5" name="Group 1011"/>
          <p:cNvGrpSpPr/>
          <p:nvPr/>
        </p:nvGrpSpPr>
        <p:grpSpPr>
          <a:xfrm>
            <a:off x="5846766" y="4923639"/>
            <a:ext cx="215900" cy="503237"/>
            <a:chOff x="2653" y="935"/>
            <a:chExt cx="363" cy="998"/>
          </a:xfrm>
        </p:grpSpPr>
        <p:sp>
          <p:nvSpPr>
            <p:cNvPr id="196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2" name="Group 1011"/>
          <p:cNvGrpSpPr/>
          <p:nvPr/>
        </p:nvGrpSpPr>
        <p:grpSpPr>
          <a:xfrm>
            <a:off x="5632452" y="4709325"/>
            <a:ext cx="215900" cy="503237"/>
            <a:chOff x="2653" y="935"/>
            <a:chExt cx="363" cy="998"/>
          </a:xfrm>
        </p:grpSpPr>
        <p:sp>
          <p:nvSpPr>
            <p:cNvPr id="203" name="AutoShape 1012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" name="Line 1013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Line 1014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Line 1015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Line 1016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Line 1017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346040" y="5923774"/>
            <a:ext cx="9929881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just"/>
            <a:r>
              <a:rPr lang="ru-RU" altLang="ja-JP" sz="1800">
                <a:latin typeface="Times New Roman" pitchFamily="18" charset="0"/>
                <a:cs typeface="Times New Roman" pitchFamily="18" charset="0"/>
              </a:rPr>
              <a:t>Для того, что бы увидеть микробы, нам нужен специальный прибор – микроскоп, который увеличивает предметы в сотни раз. </a:t>
            </a:r>
            <a:r>
              <a:rPr lang="ru-RU" sz="180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Мы положили капельку на стекло микроскопа и теперь видим микробы, которые живут в капле воды. Капелька такая маленькая, зато сколько на ней микробов!!!</a:t>
            </a:r>
            <a:endParaRPr lang="ru-RU" sz="18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3" descr="http://cliparts.co/cliparts/Lid/jL9/LidjL9k4T.png"/>
          <p:cNvPicPr>
            <a:picLocks noChangeAspect="1" noChangeArrowheads="1"/>
          </p:cNvPicPr>
          <p:nvPr/>
        </p:nvPicPr>
        <p:blipFill>
          <a:blip r:embed="rId2"/>
          <a:srcRect l="13889" r="16667"/>
          <a:stretch>
            <a:fillRect/>
          </a:stretch>
        </p:blipFill>
        <p:spPr bwMode="auto">
          <a:xfrm>
            <a:off x="631791" y="1923243"/>
            <a:ext cx="2714645" cy="365755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Picture 10" descr="https://myslide.ru/documents_3/17060336eb99a65d1c715a1abff02139/img6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03626" y="708797"/>
            <a:ext cx="666754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03231" y="5638024"/>
            <a:ext cx="8643998" cy="1477263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pPr algn="just"/>
            <a:endParaRPr lang="ru-RU" altLang="ja-JP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ja-JP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ja-JP" sz="1800" dirty="0" smtClean="0">
                <a:latin typeface="Times New Roman" pitchFamily="18" charset="0"/>
                <a:cs typeface="Times New Roman" pitchFamily="18" charset="0"/>
              </a:rPr>
              <a:t>Ребятишки, давайте мы по одному выйдем ко мне и рассмотрим как </a:t>
            </a:r>
            <a:r>
              <a:rPr lang="ru-RU" altLang="ja-JP" sz="1800" dirty="0">
                <a:latin typeface="Times New Roman" pitchFamily="18" charset="0"/>
                <a:cs typeface="Times New Roman" pitchFamily="18" charset="0"/>
              </a:rPr>
              <a:t>выглядят разные микробы и бактерии под </a:t>
            </a:r>
            <a:r>
              <a:rPr lang="ru-RU" altLang="ja-JP" sz="1800" dirty="0" smtClean="0">
                <a:latin typeface="Times New Roman" pitchFamily="18" charset="0"/>
                <a:cs typeface="Times New Roman" pitchFamily="18" charset="0"/>
              </a:rPr>
              <a:t>микроскопом на экране. На что они похожи, форма, предмет, ваша фантазия.  (Они </a:t>
            </a:r>
            <a:r>
              <a:rPr lang="ru-RU" altLang="ja-JP" sz="1800" dirty="0">
                <a:latin typeface="Times New Roman" pitchFamily="18" charset="0"/>
                <a:cs typeface="Times New Roman" pitchFamily="18" charset="0"/>
              </a:rPr>
              <a:t>похожи на </a:t>
            </a:r>
            <a:r>
              <a:rPr lang="ru-RU" altLang="ja-JP" sz="1800" dirty="0" smtClean="0">
                <a:latin typeface="Times New Roman" pitchFamily="18" charset="0"/>
                <a:cs typeface="Times New Roman" pitchFamily="18" charset="0"/>
              </a:rPr>
              <a:t>шарики, палочки….)</a:t>
            </a: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f51b0d0859c57d0957b963e3bb8a6c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16" y="2923375"/>
            <a:ext cx="2621053" cy="4357718"/>
          </a:xfrm>
          <a:prstGeom prst="rect">
            <a:avLst/>
          </a:prstGeom>
        </p:spPr>
      </p:pic>
      <p:pic>
        <p:nvPicPr>
          <p:cNvPr id="9219" name="Picture 6" descr="https://cf2.ppt-online.org/files2/slide/v/vEVfKr0gGOiA4zNBsSXFcmoeWCdUtqwQ16hIpk/slide-42.jpg"/>
          <p:cNvPicPr>
            <a:picLocks noChangeAspect="1" noChangeArrowheads="1"/>
          </p:cNvPicPr>
          <p:nvPr/>
        </p:nvPicPr>
        <p:blipFill>
          <a:blip r:embed="rId3"/>
          <a:srcRect l="10123" t="19621" r="10042" b="8997"/>
          <a:stretch>
            <a:fillRect/>
          </a:stretch>
        </p:blipFill>
        <p:spPr bwMode="auto">
          <a:xfrm>
            <a:off x="1060420" y="137293"/>
            <a:ext cx="4786346" cy="28869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46568" y="4747561"/>
            <a:ext cx="3286148" cy="2813702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</p:spPr>
        <p:txBody>
          <a:bodyPr wrap="square" lIns="104251" tIns="52125" rIns="104251" bIns="52125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Разные чудовища и злодеи, такие как Кощей Бессмертный и Змей Горыныч, живут не только в сказке, но и в жизни. Только в реальности они очень маленькие. Больше всего на свете они хотят пробраться вовнутрь и стать большими. Лучшее оружие против них — мыло, зубная паста, гигиенические салфетки. А еще прививки и многое другое.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e7fd35ee800dee2182d5ff253859335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02" y="3423441"/>
            <a:ext cx="4064523" cy="3048392"/>
          </a:xfrm>
          <a:prstGeom prst="rect">
            <a:avLst/>
          </a:prstGeom>
        </p:spPr>
      </p:pic>
      <p:pic>
        <p:nvPicPr>
          <p:cNvPr id="20" name="Рисунок 19" descr="5a3e6b97f1a518ae60b4227d9063c8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130" y="1771437"/>
            <a:ext cx="3214710" cy="3080764"/>
          </a:xfrm>
          <a:prstGeom prst="rect">
            <a:avLst/>
          </a:prstGeom>
        </p:spPr>
      </p:pic>
      <p:pic>
        <p:nvPicPr>
          <p:cNvPr id="21" name="Рисунок 20" descr="cce9a78b166f117b32b0c4b7e2c4236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650" y="137293"/>
            <a:ext cx="2714644" cy="264320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 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8982" y="1137425"/>
            <a:ext cx="3767411" cy="2509155"/>
          </a:xfrm>
          <a:prstGeom prst="rect">
            <a:avLst/>
          </a:prstGeom>
          <a:noFill/>
        </p:spPr>
      </p:pic>
      <p:sp>
        <p:nvSpPr>
          <p:cNvPr id="1024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03213"/>
            <a:ext cx="9623425" cy="904875"/>
          </a:xfrm>
        </p:spPr>
        <p:txBody>
          <a:bodyPr/>
          <a:lstStyle/>
          <a:p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живут  микробы?</a:t>
            </a:r>
          </a:p>
        </p:txBody>
      </p:sp>
      <p:sp>
        <p:nvSpPr>
          <p:cNvPr id="7" name="Oval 1608"/>
          <p:cNvSpPr>
            <a:spLocks noChangeArrowheads="1"/>
          </p:cNvSpPr>
          <p:nvPr/>
        </p:nvSpPr>
        <p:spPr bwMode="auto">
          <a:xfrm>
            <a:off x="967235" y="5208870"/>
            <a:ext cx="4546551" cy="11919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3366FF"/>
            </a:solidFill>
            <a:round/>
          </a:ln>
          <a:effectLst/>
        </p:spPr>
        <p:txBody>
          <a:bodyPr wrap="none" lIns="104287" tIns="52144" rIns="104287" bIns="52144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1675"/>
          <p:cNvGrpSpPr/>
          <p:nvPr/>
        </p:nvGrpSpPr>
        <p:grpSpPr>
          <a:xfrm>
            <a:off x="1417610" y="1923243"/>
            <a:ext cx="252483" cy="554843"/>
            <a:chOff x="2653" y="935"/>
            <a:chExt cx="363" cy="998"/>
          </a:xfrm>
        </p:grpSpPr>
        <p:sp>
          <p:nvSpPr>
            <p:cNvPr id="12" name="AutoShape 1676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1677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678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679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680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681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675"/>
          <p:cNvGrpSpPr/>
          <p:nvPr/>
        </p:nvGrpSpPr>
        <p:grpSpPr>
          <a:xfrm>
            <a:off x="4132254" y="1494615"/>
            <a:ext cx="252483" cy="554843"/>
            <a:chOff x="2653" y="935"/>
            <a:chExt cx="363" cy="998"/>
          </a:xfrm>
        </p:grpSpPr>
        <p:sp>
          <p:nvSpPr>
            <p:cNvPr id="19" name="AutoShape 1676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Line 1677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678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679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680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1681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675"/>
          <p:cNvGrpSpPr/>
          <p:nvPr/>
        </p:nvGrpSpPr>
        <p:grpSpPr>
          <a:xfrm>
            <a:off x="4177101" y="5434669"/>
            <a:ext cx="252483" cy="554843"/>
            <a:chOff x="2653" y="935"/>
            <a:chExt cx="363" cy="998"/>
          </a:xfrm>
        </p:grpSpPr>
        <p:sp>
          <p:nvSpPr>
            <p:cNvPr id="40" name="AutoShape 1676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Line 1677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1678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1679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1680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1681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675"/>
          <p:cNvGrpSpPr/>
          <p:nvPr/>
        </p:nvGrpSpPr>
        <p:grpSpPr>
          <a:xfrm>
            <a:off x="1670818" y="5277142"/>
            <a:ext cx="252483" cy="554843"/>
            <a:chOff x="2653" y="935"/>
            <a:chExt cx="363" cy="998"/>
          </a:xfrm>
        </p:grpSpPr>
        <p:sp>
          <p:nvSpPr>
            <p:cNvPr id="47" name="AutoShape 1676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Line 1677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1678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1679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1680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1681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3" name="Picture 4" descr="https://otravlenie103.ru/wp-content/uploads/2018/01/pishevoe_otravlenie103_b2027-min.jpg"/>
          <p:cNvPicPr>
            <a:picLocks noChangeAspect="1" noChangeArrowheads="1"/>
          </p:cNvPicPr>
          <p:nvPr/>
        </p:nvPicPr>
        <p:blipFill>
          <a:blip r:embed="rId3"/>
          <a:srcRect l="31410" r="30128"/>
          <a:stretch>
            <a:fillRect/>
          </a:stretch>
        </p:blipFill>
        <p:spPr bwMode="auto">
          <a:xfrm>
            <a:off x="8204220" y="351608"/>
            <a:ext cx="1903584" cy="19941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2" name="Group 1221"/>
          <p:cNvGrpSpPr/>
          <p:nvPr/>
        </p:nvGrpSpPr>
        <p:grpSpPr>
          <a:xfrm>
            <a:off x="2255618" y="3308049"/>
            <a:ext cx="239482" cy="539103"/>
            <a:chOff x="2200" y="754"/>
            <a:chExt cx="1088" cy="1950"/>
          </a:xfrm>
        </p:grpSpPr>
        <p:sp>
          <p:nvSpPr>
            <p:cNvPr id="64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9" name="Group 1221"/>
          <p:cNvGrpSpPr/>
          <p:nvPr/>
        </p:nvGrpSpPr>
        <p:grpSpPr>
          <a:xfrm>
            <a:off x="2840419" y="3386813"/>
            <a:ext cx="239482" cy="539103"/>
            <a:chOff x="2200" y="754"/>
            <a:chExt cx="1088" cy="1950"/>
          </a:xfrm>
        </p:grpSpPr>
        <p:sp>
          <p:nvSpPr>
            <p:cNvPr id="67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6" name="Group 1221"/>
          <p:cNvGrpSpPr/>
          <p:nvPr/>
        </p:nvGrpSpPr>
        <p:grpSpPr>
          <a:xfrm>
            <a:off x="3341674" y="3465578"/>
            <a:ext cx="239482" cy="539103"/>
            <a:chOff x="2200" y="754"/>
            <a:chExt cx="1088" cy="1950"/>
          </a:xfrm>
        </p:grpSpPr>
        <p:sp>
          <p:nvSpPr>
            <p:cNvPr id="70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4" name="Group 1221"/>
          <p:cNvGrpSpPr/>
          <p:nvPr/>
        </p:nvGrpSpPr>
        <p:grpSpPr>
          <a:xfrm>
            <a:off x="3703626" y="3209127"/>
            <a:ext cx="239482" cy="539103"/>
            <a:chOff x="2200" y="754"/>
            <a:chExt cx="1088" cy="1950"/>
          </a:xfrm>
        </p:grpSpPr>
        <p:sp>
          <p:nvSpPr>
            <p:cNvPr id="73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3" name="Group 1221"/>
          <p:cNvGrpSpPr/>
          <p:nvPr/>
        </p:nvGrpSpPr>
        <p:grpSpPr>
          <a:xfrm>
            <a:off x="2506248" y="3623104"/>
            <a:ext cx="239482" cy="539103"/>
            <a:chOff x="2200" y="754"/>
            <a:chExt cx="1088" cy="1950"/>
          </a:xfrm>
        </p:grpSpPr>
        <p:sp>
          <p:nvSpPr>
            <p:cNvPr id="82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096" name="Group 1221"/>
          <p:cNvGrpSpPr/>
          <p:nvPr/>
        </p:nvGrpSpPr>
        <p:grpSpPr>
          <a:xfrm>
            <a:off x="3091047" y="3780633"/>
            <a:ext cx="239482" cy="539103"/>
            <a:chOff x="2200" y="754"/>
            <a:chExt cx="1088" cy="1950"/>
          </a:xfrm>
        </p:grpSpPr>
        <p:sp>
          <p:nvSpPr>
            <p:cNvPr id="85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097" name="Group 1221"/>
          <p:cNvGrpSpPr/>
          <p:nvPr/>
        </p:nvGrpSpPr>
        <p:grpSpPr>
          <a:xfrm>
            <a:off x="2840419" y="4174450"/>
            <a:ext cx="239482" cy="539103"/>
            <a:chOff x="2200" y="754"/>
            <a:chExt cx="1088" cy="1950"/>
          </a:xfrm>
        </p:grpSpPr>
        <p:sp>
          <p:nvSpPr>
            <p:cNvPr id="88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099" name="Group 1221"/>
          <p:cNvGrpSpPr/>
          <p:nvPr/>
        </p:nvGrpSpPr>
        <p:grpSpPr>
          <a:xfrm>
            <a:off x="3508761" y="4016924"/>
            <a:ext cx="239482" cy="539103"/>
            <a:chOff x="2200" y="754"/>
            <a:chExt cx="1088" cy="1950"/>
          </a:xfrm>
        </p:grpSpPr>
        <p:sp>
          <p:nvSpPr>
            <p:cNvPr id="91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00" name="Group 1221"/>
          <p:cNvGrpSpPr/>
          <p:nvPr/>
        </p:nvGrpSpPr>
        <p:grpSpPr>
          <a:xfrm>
            <a:off x="2422705" y="4174450"/>
            <a:ext cx="239482" cy="539103"/>
            <a:chOff x="2200" y="754"/>
            <a:chExt cx="1088" cy="1950"/>
          </a:xfrm>
        </p:grpSpPr>
        <p:sp>
          <p:nvSpPr>
            <p:cNvPr id="94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01" name="Group 1221"/>
          <p:cNvGrpSpPr/>
          <p:nvPr/>
        </p:nvGrpSpPr>
        <p:grpSpPr>
          <a:xfrm>
            <a:off x="3258131" y="4489505"/>
            <a:ext cx="239482" cy="539103"/>
            <a:chOff x="2200" y="754"/>
            <a:chExt cx="1088" cy="1950"/>
          </a:xfrm>
        </p:grpSpPr>
        <p:sp>
          <p:nvSpPr>
            <p:cNvPr id="97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02" name="Group 1221"/>
          <p:cNvGrpSpPr/>
          <p:nvPr/>
        </p:nvGrpSpPr>
        <p:grpSpPr>
          <a:xfrm>
            <a:off x="3592304" y="4568270"/>
            <a:ext cx="239482" cy="539103"/>
            <a:chOff x="2200" y="754"/>
            <a:chExt cx="1088" cy="1950"/>
          </a:xfrm>
        </p:grpSpPr>
        <p:sp>
          <p:nvSpPr>
            <p:cNvPr id="100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03" name="Group 1221"/>
          <p:cNvGrpSpPr/>
          <p:nvPr/>
        </p:nvGrpSpPr>
        <p:grpSpPr>
          <a:xfrm>
            <a:off x="3091047" y="5040851"/>
            <a:ext cx="239482" cy="539103"/>
            <a:chOff x="2200" y="754"/>
            <a:chExt cx="1088" cy="1950"/>
          </a:xfrm>
        </p:grpSpPr>
        <p:sp>
          <p:nvSpPr>
            <p:cNvPr id="103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04" name="Group 1221"/>
          <p:cNvGrpSpPr/>
          <p:nvPr/>
        </p:nvGrpSpPr>
        <p:grpSpPr>
          <a:xfrm>
            <a:off x="2756876" y="4647032"/>
            <a:ext cx="239482" cy="539103"/>
            <a:chOff x="2200" y="754"/>
            <a:chExt cx="1088" cy="1950"/>
          </a:xfrm>
        </p:grpSpPr>
        <p:sp>
          <p:nvSpPr>
            <p:cNvPr id="106" name="AutoShape 1219"/>
            <p:cNvSpPr>
              <a:spLocks noChangeArrowheads="1"/>
            </p:cNvSpPr>
            <p:nvPr/>
          </p:nvSpPr>
          <p:spPr bwMode="auto">
            <a:xfrm>
              <a:off x="2334" y="754"/>
              <a:ext cx="776" cy="104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rgbClr val="99CC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220"/>
            <p:cNvSpPr>
              <a:spLocks noChangeArrowheads="1"/>
            </p:cNvSpPr>
            <p:nvPr/>
          </p:nvSpPr>
          <p:spPr bwMode="auto">
            <a:xfrm>
              <a:off x="2200" y="1616"/>
              <a:ext cx="1088" cy="108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703229" y="6566714"/>
            <a:ext cx="9358379" cy="65930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just"/>
            <a:r>
              <a:rPr lang="ru-RU" sz="1800">
                <a:latin typeface="Times New Roman" pitchFamily="18" charset="0"/>
                <a:cs typeface="Times New Roman" pitchFamily="18" charset="0"/>
              </a:rPr>
              <a:t>Они находятся везде: в воде, дожде, воздухе, почве, еде.</a:t>
            </a:r>
            <a:r>
              <a:rPr lang="ru-RU" sz="1800"/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Микробы не погибают  даже в космосе. Вредных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микробов много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 овощах,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фруктах и ягодах, которые растут на улице.     </a:t>
            </a:r>
          </a:p>
        </p:txBody>
      </p:sp>
      <p:grpSp>
        <p:nvGrpSpPr>
          <p:cNvPr id="4105" name="Group 1675"/>
          <p:cNvGrpSpPr/>
          <p:nvPr/>
        </p:nvGrpSpPr>
        <p:grpSpPr>
          <a:xfrm>
            <a:off x="3060684" y="4852202"/>
            <a:ext cx="252483" cy="554843"/>
            <a:chOff x="2653" y="935"/>
            <a:chExt cx="363" cy="998"/>
          </a:xfrm>
        </p:grpSpPr>
        <p:sp>
          <p:nvSpPr>
            <p:cNvPr id="112" name="AutoShape 1676"/>
            <p:cNvSpPr>
              <a:spLocks noChangeArrowheads="1"/>
            </p:cNvSpPr>
            <p:nvPr/>
          </p:nvSpPr>
          <p:spPr bwMode="auto">
            <a:xfrm>
              <a:off x="2653" y="935"/>
              <a:ext cx="363" cy="363"/>
            </a:xfrm>
            <a:prstGeom prst="smileyFace">
              <a:avLst>
                <a:gd name="adj" fmla="val 4653"/>
              </a:avLst>
            </a:prstGeom>
            <a:solidFill>
              <a:srgbClr val="99CCFF"/>
            </a:solidFill>
            <a:ln w="12700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Line 1677"/>
            <p:cNvSpPr>
              <a:spLocks noChangeShapeType="1"/>
            </p:cNvSpPr>
            <p:nvPr/>
          </p:nvSpPr>
          <p:spPr bwMode="auto">
            <a:xfrm>
              <a:off x="2835" y="1298"/>
              <a:ext cx="3" cy="373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1678"/>
            <p:cNvSpPr>
              <a:spLocks noChangeShapeType="1"/>
            </p:cNvSpPr>
            <p:nvPr/>
          </p:nvSpPr>
          <p:spPr bwMode="auto">
            <a:xfrm flipH="1">
              <a:off x="2835" y="1344"/>
              <a:ext cx="181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Line 1679"/>
            <p:cNvSpPr>
              <a:spLocks noChangeShapeType="1"/>
            </p:cNvSpPr>
            <p:nvPr/>
          </p:nvSpPr>
          <p:spPr bwMode="auto">
            <a:xfrm>
              <a:off x="2653" y="1344"/>
              <a:ext cx="186" cy="146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Line 1680"/>
            <p:cNvSpPr>
              <a:spLocks noChangeShapeType="1"/>
            </p:cNvSpPr>
            <p:nvPr/>
          </p:nvSpPr>
          <p:spPr bwMode="auto">
            <a:xfrm flipH="1">
              <a:off x="2744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Line 1681"/>
            <p:cNvSpPr>
              <a:spLocks noChangeShapeType="1"/>
            </p:cNvSpPr>
            <p:nvPr/>
          </p:nvSpPr>
          <p:spPr bwMode="auto">
            <a:xfrm>
              <a:off x="2835" y="1616"/>
              <a:ext cx="91" cy="317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8" name="Picture 5" descr="MCj02462090000[1]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704287" y="2208996"/>
            <a:ext cx="884237" cy="11414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098" name="Picture 2" descr="http://www.kemmvl.ru/images/site_image/zemla4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04088" y="4584309"/>
            <a:ext cx="3047968" cy="1714482"/>
          </a:xfrm>
          <a:prstGeom prst="rect">
            <a:avLst/>
          </a:prstGeom>
          <a:noFill/>
        </p:spPr>
      </p:pic>
      <p:pic>
        <p:nvPicPr>
          <p:cNvPr id="24582" name="Picture 6" descr="https://thenypost.files.wordpress.com/2018/02/180206-earth-bacteria-atmosphere-feature.jpg?quality=90&amp;amp;amp;strip=all&amp;amp;amp;w=618&amp;amp;amp;h=410&amp;amp;amp;crop=1"/>
          <p:cNvPicPr>
            <a:picLocks noChangeAspect="1" noChangeArrowheads="1"/>
          </p:cNvPicPr>
          <p:nvPr/>
        </p:nvPicPr>
        <p:blipFill>
          <a:blip r:embed="rId6"/>
          <a:srcRect l="11321"/>
          <a:stretch>
            <a:fillRect/>
          </a:stretch>
        </p:blipFill>
        <p:spPr bwMode="auto">
          <a:xfrm>
            <a:off x="5060948" y="1637491"/>
            <a:ext cx="3357488" cy="25234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2.01665E-06 L -1.94444E-06 0.33302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aEQRa0iJM7Y/maxresdefault.jpg"/>
          <p:cNvPicPr>
            <a:picLocks noChangeAspect="1" noChangeArrowheads="1"/>
          </p:cNvPicPr>
          <p:nvPr/>
        </p:nvPicPr>
        <p:blipFill>
          <a:blip r:embed="rId2"/>
          <a:srcRect l="20131" r="19476"/>
          <a:stretch>
            <a:fillRect/>
          </a:stretch>
        </p:blipFill>
        <p:spPr bwMode="auto">
          <a:xfrm>
            <a:off x="7918468" y="3494879"/>
            <a:ext cx="2301095" cy="2143140"/>
          </a:xfrm>
          <a:prstGeom prst="rect">
            <a:avLst/>
          </a:prstGeom>
          <a:noFill/>
        </p:spPr>
      </p:pic>
      <p:pic>
        <p:nvPicPr>
          <p:cNvPr id="1032" name="Picture 8" descr="https://thumbs.dreamstime.com/b/%D1%81%D0%B8%D0%BC%D0%BF%D0%B0%D1%82%D0%B8%D1%87%D0%BD%D0%B0%D1%8F-%D0%BC%D0%B0-%D0%B5%D0%BD%D1%8C%D0%BA%D0%B0%D1%8F-%D0%B5%D0%B2%D0%BE%D1%87%D0%BA%D0%B0-%D1%88%D0%B0%D1%80%D0%B6%D0%B0-%D0%BE%D0%B1%D0%BD%D0%B8%D0%BC%D0%B0%D1%8F-%D1%81%D0%BE%D0%B1%D0%B0%D0%BA%D1%83-%D1%81-%D1%81%D1%82%D1%80%D0%B0%D1%81%D1%82%D1%8C%D1%8E-346059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32650" y="423045"/>
            <a:ext cx="2470227" cy="26432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74734" y="5352267"/>
            <a:ext cx="87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ja-JP" sz="18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ja-JP" sz="18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ja-JP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ja-JP" sz="1800" smtClean="0">
                <a:latin typeface="Times New Roman" pitchFamily="18" charset="0"/>
                <a:cs typeface="Times New Roman" pitchFamily="18" charset="0"/>
              </a:rPr>
              <a:t>Микробы живут в животных и даже в тебе! На одном кв.сантиметре немытой руки живет несколько миллионов микробов.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i.xn--1-7sbiuaamcecxgano.xn--p1ai/u/fe/62c076972d11e7bd89de2b5b63b492/-/%D0%9E%D0%9A%D0%98.jpg"/>
          <p:cNvPicPr>
            <a:picLocks noChangeAspect="1" noChangeArrowheads="1"/>
          </p:cNvPicPr>
          <p:nvPr/>
        </p:nvPicPr>
        <p:blipFill>
          <a:blip r:embed="rId4"/>
          <a:srcRect l="28412" t="54524" r="42309" b="4280"/>
          <a:stretch>
            <a:fillRect/>
          </a:stretch>
        </p:blipFill>
        <p:spPr bwMode="auto">
          <a:xfrm>
            <a:off x="5888788" y="3637755"/>
            <a:ext cx="1802759" cy="1571636"/>
          </a:xfrm>
          <a:prstGeom prst="rect">
            <a:avLst/>
          </a:prstGeom>
          <a:noFill/>
        </p:spPr>
      </p:pic>
      <p:pic>
        <p:nvPicPr>
          <p:cNvPr id="37890" name="Picture 2" descr="https://thumbs.dreamstime.com/b/%D0%BF%D0%B0%D0%BA%D0%BE%D1%81%D1%82%D0%BD%D1%8B%D0%B9-%D0%BC%D0%B0-%D1%8C%D1%87%D0%B8%D0%BA-%D0%B2%D0%BF%D0%BE-%D0%BD%D0%B5-%D0%B1%D0%B0%D0%BA%D1%82%D0%B5%D1%80%D0%B8%D0%B9-7598261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7478" y="851673"/>
            <a:ext cx="5500726" cy="51363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03213"/>
            <a:ext cx="9623425" cy="1260475"/>
          </a:xfrm>
        </p:spPr>
        <p:txBody>
          <a:bodyPr/>
          <a:lstStyle/>
          <a:p>
            <a:r>
              <a:rPr lang="ru-RU" sz="2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размножаются </a:t>
            </a:r>
            <a:r>
              <a:rPr lang="ru-RU" sz="2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микробы?</a:t>
            </a:r>
          </a:p>
        </p:txBody>
      </p:sp>
      <p:pic>
        <p:nvPicPr>
          <p:cNvPr id="7" name="Picture 2" descr="http://bfc-pro.com/images/%D1%80%D0%B0%D0%B7%D0%BC%D0%BD%D0%BE%D0%B6%D0%B5%D0%BD%D0%B8%D0%B5.png"/>
          <p:cNvPicPr>
            <a:picLocks noChangeAspect="1" noChangeArrowheads="1"/>
          </p:cNvPicPr>
          <p:nvPr/>
        </p:nvPicPr>
        <p:blipFill>
          <a:blip r:embed="rId2"/>
          <a:srcRect l="2799" t="23529" b="9804"/>
          <a:stretch>
            <a:fillRect/>
          </a:stretch>
        </p:blipFill>
        <p:spPr bwMode="auto">
          <a:xfrm>
            <a:off x="1060420" y="1351739"/>
            <a:ext cx="5909118" cy="19288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8916" y="5066515"/>
            <a:ext cx="9644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При благоприятных условиях микроб начинает делиться пополам. Получилось два новых микроба. Вначале они маленькие . Но они питаются, растут и становятся такими же большими. Они снова разделятся и  их станет 4.  И эти скоро вырастут, снова разделятся и их станет ещё больше. Иногда количество микробов рядом с человеком резко увеличивается и человек заболевает.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bfc-pro.com/images/%D1%80%D0%B0%D0%B7%D0%BC%D0%BD%D0%BE%D0%B6%D0%B5%D0%BD%D0%B8%D0%B5.png"/>
          <p:cNvPicPr>
            <a:picLocks noChangeAspect="1" noChangeArrowheads="1"/>
          </p:cNvPicPr>
          <p:nvPr/>
        </p:nvPicPr>
        <p:blipFill>
          <a:blip r:embed="rId3"/>
          <a:srcRect l="83052" t="25490" b="45098"/>
          <a:stretch>
            <a:fillRect/>
          </a:stretch>
        </p:blipFill>
        <p:spPr bwMode="auto">
          <a:xfrm>
            <a:off x="8347096" y="1566053"/>
            <a:ext cx="880021" cy="726817"/>
          </a:xfrm>
          <a:prstGeom prst="rect">
            <a:avLst/>
          </a:prstGeom>
          <a:noFill/>
        </p:spPr>
      </p:pic>
      <p:pic>
        <p:nvPicPr>
          <p:cNvPr id="16" name="Picture 2" descr="http://bfc-pro.com/images/%D1%80%D0%B0%D0%B7%D0%BC%D0%BD%D0%BE%D0%B6%D0%B5%D0%BD%D0%B8%D0%B5.png"/>
          <p:cNvPicPr>
            <a:picLocks noChangeAspect="1" noChangeArrowheads="1"/>
          </p:cNvPicPr>
          <p:nvPr/>
        </p:nvPicPr>
        <p:blipFill>
          <a:blip r:embed="rId3"/>
          <a:srcRect l="83052" t="25490" b="45098"/>
          <a:stretch>
            <a:fillRect/>
          </a:stretch>
        </p:blipFill>
        <p:spPr bwMode="auto">
          <a:xfrm>
            <a:off x="7489840" y="1566053"/>
            <a:ext cx="880021" cy="726817"/>
          </a:xfrm>
          <a:prstGeom prst="rect">
            <a:avLst/>
          </a:prstGeom>
          <a:noFill/>
        </p:spPr>
      </p:pic>
      <p:pic>
        <p:nvPicPr>
          <p:cNvPr id="17" name="Picture 2" descr="http://bfc-pro.com/images/%D1%80%D0%B0%D0%B7%D0%BC%D0%BD%D0%BE%D0%B6%D0%B5%D0%BD%D0%B8%D0%B5.png"/>
          <p:cNvPicPr>
            <a:picLocks noChangeAspect="1" noChangeArrowheads="1"/>
          </p:cNvPicPr>
          <p:nvPr/>
        </p:nvPicPr>
        <p:blipFill>
          <a:blip r:embed="rId3"/>
          <a:srcRect l="83052" t="25490" b="45098"/>
          <a:stretch>
            <a:fillRect/>
          </a:stretch>
        </p:blipFill>
        <p:spPr bwMode="auto">
          <a:xfrm>
            <a:off x="8347096" y="2494747"/>
            <a:ext cx="880021" cy="726817"/>
          </a:xfrm>
          <a:prstGeom prst="rect">
            <a:avLst/>
          </a:prstGeom>
          <a:noFill/>
        </p:spPr>
      </p:pic>
      <p:pic>
        <p:nvPicPr>
          <p:cNvPr id="18" name="Picture 2" descr="http://bfc-pro.com/images/%D1%80%D0%B0%D0%B7%D0%BC%D0%BD%D0%BE%D0%B6%D0%B5%D0%BD%D0%B8%D0%B5.png"/>
          <p:cNvPicPr>
            <a:picLocks noChangeAspect="1" noChangeArrowheads="1"/>
          </p:cNvPicPr>
          <p:nvPr/>
        </p:nvPicPr>
        <p:blipFill>
          <a:blip r:embed="rId3"/>
          <a:srcRect l="83052" t="25490" b="45098"/>
          <a:stretch>
            <a:fillRect/>
          </a:stretch>
        </p:blipFill>
        <p:spPr bwMode="auto">
          <a:xfrm>
            <a:off x="7489840" y="2494747"/>
            <a:ext cx="880021" cy="726817"/>
          </a:xfrm>
          <a:prstGeom prst="rect">
            <a:avLst/>
          </a:prstGeom>
          <a:noFill/>
        </p:spPr>
      </p:pic>
      <p:pic>
        <p:nvPicPr>
          <p:cNvPr id="20" name="Picture 4" descr="https://ds04.infourok.ru/uploads/ex/03f8/0007a517-8c72e095/img12.jpg"/>
          <p:cNvPicPr>
            <a:picLocks noChangeAspect="1" noChangeArrowheads="1"/>
          </p:cNvPicPr>
          <p:nvPr/>
        </p:nvPicPr>
        <p:blipFill>
          <a:blip r:embed="rId4"/>
          <a:srcRect l="11719" t="21875" r="11718" b="34375"/>
          <a:stretch>
            <a:fillRect/>
          </a:stretch>
        </p:blipFill>
        <p:spPr bwMode="auto">
          <a:xfrm>
            <a:off x="1274734" y="3280565"/>
            <a:ext cx="6786610" cy="2418687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528</Words>
  <Application>Aspose.Slides for .NET</Application>
  <PresentationFormat>Произвольный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Где живут  микробы?</vt:lpstr>
      <vt:lpstr>Слайд 8</vt:lpstr>
      <vt:lpstr>Как размножаются микробы?</vt:lpstr>
      <vt:lpstr>Как защитить себя от микробов ?</vt:lpstr>
      <vt:lpstr>Микробы: враги или друзья?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70</cp:revision>
  <dcterms:created xsi:type="dcterms:W3CDTF">2020-04-11T17:45:13Z</dcterms:created>
  <dcterms:modified xsi:type="dcterms:W3CDTF">2025-10-27T03:57:37Z</dcterms:modified>
</cp:coreProperties>
</file>